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374" r:id="rId2"/>
    <p:sldId id="377" r:id="rId3"/>
    <p:sldId id="372" r:id="rId4"/>
    <p:sldId id="373" r:id="rId5"/>
    <p:sldId id="379" r:id="rId6"/>
    <p:sldId id="380" r:id="rId7"/>
    <p:sldId id="381" r:id="rId8"/>
    <p:sldId id="382" r:id="rId9"/>
    <p:sldId id="383" r:id="rId10"/>
    <p:sldId id="384" r:id="rId11"/>
    <p:sldId id="364" r:id="rId12"/>
    <p:sldId id="306" r:id="rId13"/>
    <p:sldId id="388" r:id="rId14"/>
    <p:sldId id="390" r:id="rId15"/>
    <p:sldId id="354" r:id="rId16"/>
    <p:sldId id="389" r:id="rId17"/>
    <p:sldId id="358" r:id="rId18"/>
    <p:sldId id="359" r:id="rId19"/>
    <p:sldId id="369" r:id="rId20"/>
    <p:sldId id="386" r:id="rId21"/>
    <p:sldId id="378" r:id="rId22"/>
    <p:sldId id="353" r:id="rId23"/>
    <p:sldId id="367" r:id="rId24"/>
    <p:sldId id="366" r:id="rId25"/>
    <p:sldId id="391" r:id="rId26"/>
    <p:sldId id="400" r:id="rId27"/>
    <p:sldId id="397" r:id="rId28"/>
    <p:sldId id="393" r:id="rId29"/>
    <p:sldId id="392" r:id="rId30"/>
    <p:sldId id="394" r:id="rId31"/>
    <p:sldId id="370" r:id="rId32"/>
    <p:sldId id="387" r:id="rId33"/>
    <p:sldId id="396" r:id="rId34"/>
    <p:sldId id="398" r:id="rId35"/>
    <p:sldId id="399" r:id="rId3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188B5DD7-6E43-4A56-9A0B-DF5E7FC13B11}">
          <p14:sldIdLst>
            <p14:sldId id="374"/>
            <p14:sldId id="377"/>
            <p14:sldId id="372"/>
            <p14:sldId id="373"/>
            <p14:sldId id="379"/>
            <p14:sldId id="380"/>
            <p14:sldId id="381"/>
            <p14:sldId id="382"/>
            <p14:sldId id="383"/>
            <p14:sldId id="384"/>
            <p14:sldId id="364"/>
            <p14:sldId id="306"/>
            <p14:sldId id="388"/>
            <p14:sldId id="390"/>
            <p14:sldId id="354"/>
            <p14:sldId id="389"/>
            <p14:sldId id="358"/>
            <p14:sldId id="359"/>
            <p14:sldId id="369"/>
            <p14:sldId id="386"/>
            <p14:sldId id="378"/>
          </p14:sldIdLst>
        </p14:section>
        <p14:section name="Хранение контента" id="{75592CDF-DCA8-4937-A5A5-808E53E0C954}">
          <p14:sldIdLst>
            <p14:sldId id="353"/>
            <p14:sldId id="367"/>
            <p14:sldId id="366"/>
            <p14:sldId id="391"/>
            <p14:sldId id="400"/>
            <p14:sldId id="397"/>
          </p14:sldIdLst>
        </p14:section>
        <p14:section name="Совместное редактирование" id="{145C6570-591C-43DA-A035-776B1F2AEDD2}">
          <p14:sldIdLst>
            <p14:sldId id="393"/>
            <p14:sldId id="392"/>
            <p14:sldId id="394"/>
          </p14:sldIdLst>
        </p14:section>
        <p14:section name="Без темы" id="{46EF6029-A18A-4361-823B-259526169CDA}">
          <p14:sldIdLst>
            <p14:sldId id="370"/>
            <p14:sldId id="387"/>
            <p14:sldId id="396"/>
            <p14:sldId id="398"/>
            <p14:sldId id="3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l" initials="D" lastIdx="2" clrIdx="0">
    <p:extLst>
      <p:ext uri="{19B8F6BF-5375-455C-9EA6-DF929625EA0E}">
        <p15:presenceInfo xmlns:p15="http://schemas.microsoft.com/office/powerpoint/2012/main" userId="Dani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6" autoAdjust="0"/>
    <p:restoredTop sz="93537" autoAdjust="0"/>
  </p:normalViewPr>
  <p:slideViewPr>
    <p:cSldViewPr snapToGrid="0">
      <p:cViewPr varScale="1">
        <p:scale>
          <a:sx n="106" d="100"/>
          <a:sy n="106" d="100"/>
        </p:scale>
        <p:origin x="2388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576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709F48DF-1389-4511-AFD8-FC38813C31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D567626-0253-4FCD-BC4D-8011483EA7B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CC1132-D1AA-4F39-8FD5-E84BC063B191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A11D7D8-CF8D-4DC2-8081-4D914ADB28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9906DFD-4B0C-4593-BCF5-BCBB2B78D91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220F22-3918-4ECB-9EA1-725EC2BF85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34463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4EEE04-9F41-42DA-8170-F9369925EE22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327A9B-D9D0-4F5B-B56F-D52EA62B97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3068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7AC493F-BC6E-442F-8DFA-553E826995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02032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ru-RU" sz="1400" dirty="0"/>
              <a:t>3. </a:t>
            </a:r>
            <a:r>
              <a:rPr lang="ru-RU" sz="1400" dirty="0" err="1"/>
              <a:t>Микросервис</a:t>
            </a:r>
            <a:r>
              <a:rPr lang="ru-RU" sz="1400" dirty="0"/>
              <a:t> </a:t>
            </a:r>
            <a:r>
              <a:rPr lang="en-US" sz="1400" dirty="0"/>
              <a:t>Test-Runner </a:t>
            </a:r>
            <a:r>
              <a:rPr lang="ru-RU" sz="1400" dirty="0"/>
              <a:t>получает из очереди сообщений</a:t>
            </a:r>
          </a:p>
          <a:p>
            <a:pPr marL="0" indent="0">
              <a:buFont typeface="+mj-lt"/>
              <a:buNone/>
            </a:pPr>
            <a:r>
              <a:rPr lang="ru-RU" sz="1400" dirty="0"/>
              <a:t>4. Через </a:t>
            </a:r>
            <a:r>
              <a:rPr lang="en-US" sz="1400" dirty="0"/>
              <a:t>http </a:t>
            </a:r>
            <a:r>
              <a:rPr lang="ru-RU" sz="1400" dirty="0"/>
              <a:t>запросы к </a:t>
            </a:r>
            <a:r>
              <a:rPr lang="en-US" sz="1400" dirty="0"/>
              <a:t>API Docker Engine </a:t>
            </a:r>
            <a:r>
              <a:rPr lang="ru-RU" sz="1400" dirty="0"/>
              <a:t>создает контейнер по одному из трех </a:t>
            </a:r>
            <a:r>
              <a:rPr lang="ru-RU" sz="1400" dirty="0" err="1"/>
              <a:t>кастомных</a:t>
            </a:r>
            <a:r>
              <a:rPr lang="ru-RU" sz="1400" dirty="0"/>
              <a:t> образов</a:t>
            </a:r>
          </a:p>
          <a:p>
            <a:pPr marL="0" indent="0">
              <a:buFont typeface="+mj-lt"/>
              <a:buNone/>
            </a:pPr>
            <a:r>
              <a:rPr lang="ru-RU" sz="1400" dirty="0"/>
              <a:t>5. Копирует проект с задачей, запускает контейнер и ожидает завершения</a:t>
            </a:r>
          </a:p>
          <a:p>
            <a:pPr marL="0" indent="0">
              <a:buFont typeface="+mj-lt"/>
              <a:buNone/>
            </a:pPr>
            <a:r>
              <a:rPr lang="ru-RU" sz="1400" dirty="0"/>
              <a:t>6. В результате получаем файл в </a:t>
            </a:r>
            <a:r>
              <a:rPr lang="en-US" sz="1400" dirty="0"/>
              <a:t>junit.xml</a:t>
            </a:r>
            <a:endParaRPr lang="ru-RU" sz="1400" dirty="0"/>
          </a:p>
          <a:p>
            <a:pPr marL="0" indent="0">
              <a:buFont typeface="+mj-lt"/>
              <a:buNone/>
            </a:pPr>
            <a:endParaRPr lang="ru-RU" sz="140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8554745-997A-40ED-9B41-0F953409A8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60819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тестировании есть некий стандарт для формирования отчетов – </a:t>
            </a:r>
            <a:r>
              <a:rPr lang="en-US" dirty="0"/>
              <a:t>junit.xml</a:t>
            </a:r>
            <a:r>
              <a:rPr lang="ru-RU" dirty="0"/>
              <a:t>. По имени фреймворка тестирования для </a:t>
            </a:r>
            <a:r>
              <a:rPr lang="en-US" dirty="0"/>
              <a:t>java</a:t>
            </a:r>
            <a:r>
              <a:rPr lang="ru-RU" dirty="0"/>
              <a:t>. Вот так выглядит. 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6CB04C-263C-49E3-9793-11E97739D2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707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Добавил такую фичу, как онлайн компилятор, чтобы можно было экспериментировать со своим кодом. </a:t>
            </a:r>
          </a:p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03B31D0-4803-473D-B5BB-DA19F46AA9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6615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Все еще проще, чем тестирование задач. 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04DA10F-20DE-4017-B034-EE37944C8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48896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посмотреть на платформу издалека, то получится вот такая диаграмма компонентов.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7DD1606-344D-4566-9047-C891AF5348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59691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БД довольно простая. Есть пользователь (в центре). Он решает задачи (таблица с решениями). Решения имеют результаты. Весь остальной шум – это таблицы и </a:t>
            </a:r>
            <a:r>
              <a:rPr lang="ru-RU" dirty="0" err="1"/>
              <a:t>вьюхи</a:t>
            </a:r>
            <a:r>
              <a:rPr lang="ru-RU" dirty="0"/>
              <a:t> для предоставления статистики по решению задач на платформе. 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7BCFF0C-4F15-4F0B-B4CB-AB652A866C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81473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Ведется очень интересная статистика по решению задач пользователями, из которой пользователи могут извлечь для себя какую-то информацию. </a:t>
            </a:r>
          </a:p>
          <a:p>
            <a:r>
              <a:rPr lang="ru-RU" dirty="0"/>
              <a:t>Есть </a:t>
            </a:r>
            <a:r>
              <a:rPr lang="ru-RU" dirty="0" err="1"/>
              <a:t>юзерская</a:t>
            </a:r>
            <a:r>
              <a:rPr lang="ru-RU" dirty="0"/>
              <a:t> статистика и по платформе в целом. Первые два графика из восьми представлены на слайде. 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986268F-D3F2-44DA-BCC6-38DFFEECE9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57120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Есть такой </a:t>
            </a:r>
            <a:r>
              <a:rPr lang="ru-RU" dirty="0" err="1"/>
              <a:t>видос</a:t>
            </a:r>
            <a:r>
              <a:rPr lang="ru-RU" dirty="0"/>
              <a:t>, но вряд ли там можно что-то различить. 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63237DF-C133-4C44-B2DB-6E37BA9616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59469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Есть возможность совместного редактирования решения задач. Реализовано на </a:t>
            </a:r>
            <a:r>
              <a:rPr lang="ru-RU" dirty="0" err="1"/>
              <a:t>вебсокетах</a:t>
            </a:r>
            <a:r>
              <a:rPr lang="ru-RU" dirty="0"/>
              <a:t>. 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BB73EFE-F69C-43C3-9228-C10859F073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81523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Читаю таблицу на все оставшееся время. 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BA0AA4D-0302-4173-9365-469EC92984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760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Читаю со слайда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D8E7CF1-87B2-40FF-BAA8-F7C7441B5E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38314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Читаю со слайда .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1CFFF35-875B-4D37-BA0E-F730C8301A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30048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 ЦЕНТРИРОВАТЬ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47BB018-4510-4A92-A6CC-D886E80E9E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72398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Этот слайд скрыт. Мне не нравится перечислять используемые технологии, но если формально этот слайд нужно, то вот. 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8FFA769-1246-40C5-9969-E65A54D61A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20838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ru-RU" sz="1400" dirty="0"/>
              <a:t>Как уже говорил, есть возможность горизонтально расширить систему, добавив больше исполнителей тестирования в группу. 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C9A97EF-2118-4EBE-994E-D78E51CBB7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1191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Целью работы было ускорить процесс обучения программированию с помощью моего ПО.</a:t>
            </a:r>
          </a:p>
          <a:p>
            <a:r>
              <a:rPr lang="ru-RU" dirty="0"/>
              <a:t>Задачи поставил вот такие. 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D981BEC-A17E-4A0F-A6C5-AF4337C50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748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400" dirty="0"/>
              <a:t>Здесь рассказываю что такое платформы с алгоритмическими задачами по программированию (для тех кто не слышал про такие). </a:t>
            </a:r>
          </a:p>
          <a:p>
            <a:r>
              <a:rPr lang="ru-RU" sz="1400" dirty="0"/>
              <a:t>Такие платформы позволяют отрабатывать навыки решения алгоритмических задач. </a:t>
            </a:r>
          </a:p>
          <a:p>
            <a:r>
              <a:rPr lang="ru-RU" sz="2000" b="0" i="0" dirty="0">
                <a:solidFill>
                  <a:srgbClr val="0D0D0D"/>
                </a:solidFill>
                <a:effectLst/>
                <a:latin typeface="ui-sans-serif"/>
              </a:rPr>
              <a:t>Решение алгоритмических задач помогает программистам развивать логическое мышление. Эти задачи также готовят их к техническим собеседованиям, где такие умения часто проверяются работодателями. </a:t>
            </a:r>
          </a:p>
          <a:p>
            <a:endParaRPr lang="ru-RU" sz="2000" b="0" i="0" dirty="0">
              <a:solidFill>
                <a:srgbClr val="0D0D0D"/>
              </a:solidFill>
              <a:effectLst/>
              <a:latin typeface="ui-sans-serif"/>
            </a:endParaRPr>
          </a:p>
          <a:p>
            <a:r>
              <a:rPr lang="ru-RU" sz="2000" b="0" i="0" dirty="0">
                <a:solidFill>
                  <a:srgbClr val="0D0D0D"/>
                </a:solidFill>
                <a:effectLst/>
                <a:latin typeface="ui-sans-serif"/>
              </a:rPr>
              <a:t>(ДА, я начинаю с демонстрации фронта Своей платформы)</a:t>
            </a:r>
            <a:endParaRPr lang="ru-RU" sz="140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E1BEB49-40ED-4156-928D-AC510C4987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5139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400" dirty="0"/>
              <a:t>Выбираем интересную задачу из списка. 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79660B6-258E-4934-A9F3-776086ACD9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0820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400" dirty="0"/>
              <a:t>Слева описание задачи с примерами входных и выходных значений. Справа редактор кода из </a:t>
            </a:r>
            <a:r>
              <a:rPr lang="en-US" sz="1400" dirty="0"/>
              <a:t>VS Code</a:t>
            </a:r>
            <a:r>
              <a:rPr lang="ru-RU" sz="1400" dirty="0"/>
              <a:t>, выбор языка программирования, результаты тестирования. 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2F0AF62-9423-410D-AFE9-A572421003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7476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400" dirty="0"/>
              <a:t>Когда напрограммируем решение и нажмем кнопку запустить, код отправится на автоматизированное тестирования. 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4C98FF8-D8B7-42D5-8137-B5A22E7DF5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5804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400" dirty="0"/>
              <a:t>Результаты тестирования прибыли, задача решена. На этом демонстрация платформы завершена. Стоит сказать, что это не все, что есть на платформе, но на демонстрацию всего семи минут не достаточно. </a:t>
            </a:r>
          </a:p>
          <a:p>
            <a:r>
              <a:rPr lang="ru-RU" sz="1400" dirty="0"/>
              <a:t>Теперь придется рассказать, что из продемонстрированного я спроектировал и написал сам. 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41A5A2B-8819-4229-BB26-DF3513D951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6367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2000" dirty="0">
                <a:solidFill>
                  <a:srgbClr val="080808"/>
                </a:solidFill>
                <a:effectLst/>
              </a:rPr>
              <a:t>Пользователь через </a:t>
            </a:r>
            <a:r>
              <a:rPr lang="ru-RU" sz="2000" dirty="0" err="1">
                <a:solidFill>
                  <a:srgbClr val="080808"/>
                </a:solidFill>
                <a:effectLst/>
              </a:rPr>
              <a:t>фронтенд</a:t>
            </a:r>
            <a:r>
              <a:rPr lang="ru-RU" sz="2000" dirty="0">
                <a:solidFill>
                  <a:srgbClr val="080808"/>
                </a:solidFill>
                <a:effectLst/>
              </a:rPr>
              <a:t> отправляет запрос на тестирования на </a:t>
            </a:r>
            <a:r>
              <a:rPr lang="ru-RU" sz="2000" dirty="0" err="1">
                <a:solidFill>
                  <a:srgbClr val="080808"/>
                </a:solidFill>
                <a:effectLst/>
              </a:rPr>
              <a:t>вебсервер</a:t>
            </a:r>
            <a:endParaRPr lang="ru-RU" sz="2000" dirty="0">
              <a:solidFill>
                <a:srgbClr val="080808"/>
              </a:solidFill>
              <a:effectLst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200" dirty="0" err="1">
                <a:solidFill>
                  <a:srgbClr val="080808"/>
                </a:solidFill>
                <a:effectLst/>
              </a:rPr>
              <a:t>Вебсервер</a:t>
            </a:r>
            <a:r>
              <a:rPr lang="ru-RU" sz="3200" dirty="0">
                <a:solidFill>
                  <a:srgbClr val="080808"/>
                </a:solidFill>
                <a:effectLst/>
              </a:rPr>
              <a:t> сохраняет решение в СУБД и кладет в очередь для тестирования</a:t>
            </a:r>
            <a:br>
              <a:rPr lang="ru-RU" sz="3200" dirty="0">
                <a:solidFill>
                  <a:srgbClr val="080808"/>
                </a:solidFill>
                <a:effectLst/>
              </a:rPr>
            </a:br>
            <a:r>
              <a:rPr lang="ru-RU" sz="3200" dirty="0">
                <a:solidFill>
                  <a:srgbClr val="0033B3"/>
                </a:solidFill>
                <a:effectLst/>
              </a:rPr>
              <a:t>- Очередь </a:t>
            </a:r>
            <a:r>
              <a:rPr lang="ru-RU" sz="3200" dirty="0">
                <a:solidFill>
                  <a:srgbClr val="080808"/>
                </a:solidFill>
                <a:effectLst/>
              </a:rPr>
              <a:t>Apache </a:t>
            </a:r>
            <a:r>
              <a:rPr lang="ru-RU" sz="3200" dirty="0" err="1">
                <a:solidFill>
                  <a:srgbClr val="080808"/>
                </a:solidFill>
                <a:effectLst/>
              </a:rPr>
              <a:t>Kafka</a:t>
            </a:r>
            <a:r>
              <a:rPr lang="ru-RU" sz="3200" dirty="0">
                <a:solidFill>
                  <a:srgbClr val="080808"/>
                </a:solidFill>
                <a:effectLst/>
              </a:rPr>
              <a:t> может быть использована как точка горизонтального масштабирования</a:t>
            </a:r>
            <a:br>
              <a:rPr lang="ru-RU" sz="3200" dirty="0">
                <a:solidFill>
                  <a:srgbClr val="080808"/>
                </a:solidFill>
                <a:effectLst/>
              </a:rPr>
            </a:br>
            <a:r>
              <a:rPr lang="ru-RU" sz="3200" dirty="0">
                <a:solidFill>
                  <a:srgbClr val="0033B3"/>
                </a:solidFill>
                <a:effectLst/>
              </a:rPr>
              <a:t>- </a:t>
            </a:r>
            <a:r>
              <a:rPr lang="ru-RU" sz="3200" dirty="0">
                <a:solidFill>
                  <a:srgbClr val="080808"/>
                </a:solidFill>
                <a:effectLst/>
              </a:rPr>
              <a:t>Также использование </a:t>
            </a:r>
            <a:r>
              <a:rPr lang="ru-RU" sz="3200" dirty="0" err="1">
                <a:solidFill>
                  <a:srgbClr val="080808"/>
                </a:solidFill>
                <a:effectLst/>
              </a:rPr>
              <a:t>Kafka</a:t>
            </a:r>
            <a:r>
              <a:rPr lang="ru-RU" sz="3200" dirty="0">
                <a:solidFill>
                  <a:srgbClr val="080808"/>
                </a:solidFill>
                <a:effectLst/>
              </a:rPr>
              <a:t> позволяет избежать потери сообщений и их дублирования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ru-RU" sz="2000" dirty="0">
              <a:solidFill>
                <a:srgbClr val="080808"/>
              </a:solidFill>
              <a:effectLst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ru-RU" sz="2000" dirty="0">
              <a:solidFill>
                <a:srgbClr val="080808"/>
              </a:solidFill>
              <a:effectLst/>
            </a:endParaRPr>
          </a:p>
          <a:p>
            <a:endParaRPr lang="ru-RU" sz="140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80D654F-2253-491B-845A-26A0FBBAE3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6810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http://991534A3C7251C9405CF94537ACCF30B.dms.sberbank.ru/991534A3C7251C9405CF94537ACCF30B-D440A21A956D124775E2C7E5463C2229-C73549E33849F65743C4A3DECCF72617/1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A93545-8CFA-4E3B-9416-427DD33B9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ED956AF-7D7F-4DD0-9EF1-FFEA1D8CBD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A36C968-2BE1-4A25-803B-101EE206F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CDE1205-8A02-4D29-BA5B-C6567F24D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9F2497-6450-4E4B-B036-802F10FF7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07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32E574-B822-4A0A-9FE1-EB03440DF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99E3920-EED5-41D2-8AE2-8EEEC9B157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71ADE7-B4E3-4C17-89BD-38AF6CE2B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61AE69-BE83-409D-805A-CE6C36074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79D660-001E-4085-9F6D-93029ABE4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576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5B9D242-8EBC-412F-9C2B-3A09E3D4B2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280CF06-B5DC-4104-BA04-0653291B96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34C877-8460-4DAA-B2C5-F2D2F8A86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057AD1-30E2-42BD-82F1-3818973B7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675A0A-9F62-4DA2-BA38-08E12840D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3494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13_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5400000">
            <a:off x="5644444" y="310447"/>
            <a:ext cx="6858001" cy="6237110"/>
          </a:xfrm>
          <a:prstGeom prst="rect">
            <a:avLst/>
          </a:prstGeom>
        </p:spPr>
      </p:pic>
      <p:sp>
        <p:nvSpPr>
          <p:cNvPr id="5" name="Номер слайда 5"/>
          <p:cNvSpPr>
            <a:spLocks noAdjustHandles="1"/>
          </p:cNvSpPr>
          <p:nvPr userDrawn="1"/>
        </p:nvSpPr>
        <p:spPr bwMode="auto">
          <a:xfrm>
            <a:off x="921036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 b="0" i="0">
                <a:solidFill>
                  <a:schemeClr val="tx1">
                    <a:tint val="75000"/>
                  </a:schemeClr>
                </a:solidFill>
                <a:latin typeface="SB Sans Display Regular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5FE8ADF-25A3-4B39-A1EB-43B990C73963}" type="slidenum">
              <a:rPr lang="ru-RU" b="0" i="0">
                <a:solidFill>
                  <a:schemeClr val="bg1"/>
                </a:solidFill>
                <a:latin typeface="SB Sans Display Light"/>
                <a:cs typeface="SB Sans Display Light"/>
              </a:rPr>
              <a:t>‹#›</a:t>
            </a:fld>
            <a:endParaRPr lang="ru-RU" b="0" i="0">
              <a:solidFill>
                <a:schemeClr val="bg1"/>
              </a:solidFill>
              <a:latin typeface="SB Sans Display Light"/>
              <a:cs typeface="SB Sans Display Light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 bwMode="auto">
          <a:xfrm>
            <a:off x="625703" y="365291"/>
            <a:ext cx="10728324" cy="1325563"/>
          </a:xfrm>
          <a:prstGeom prst="rect">
            <a:avLst/>
          </a:prstGeom>
        </p:spPr>
        <p:txBody>
          <a:bodyPr/>
          <a:lstStyle>
            <a:lvl1pPr algn="l">
              <a:defRPr sz="4400" b="0" i="0">
                <a:solidFill>
                  <a:schemeClr val="tx1"/>
                </a:solidFill>
                <a:latin typeface="SB Sans Display Light"/>
                <a:cs typeface="SB Sans Display Light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ru-RU"/>
          </a:p>
        </p:txBody>
      </p:sp>
      <p:pic>
        <p:nvPicPr>
          <p:cNvPr id="16" name="Рисунок 15" descr="http://991534A3C7251C9405CF94537ACCF30B.dms.sberbank.ru/991534A3C7251C9405CF94537ACCF30B-D440A21A956D124775E2C7E5463C2229-C73549E33849F65743C4A3DECCF7261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7" name="Рисунок 16" descr="http://991534A3C7251C9405CF94537ACCF30B.dms.sberbank.ru/991534A3C7251C9405CF94537ACCF30B-D440A21A956D124775E2C7E5463C2229-C73549E33849F65743C4A3DECCF7261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8" name="Рисунок 17" descr="http://991534A3C7251C9405CF94537ACCF30B.dms.sberbank.ru/991534A3C7251C9405CF94537ACCF30B-D440A21A956D124775E2C7E5463C2229-C73549E33849F65743C4A3DECCF7261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96F8527E-EA26-41EF-A35C-67B6F83A3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55324"/>
            <a:ext cx="2870662" cy="619933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fld id="{47735B0F-8C58-4DB9-9B2E-BF312EBDA35B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6613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62A5CA-8F95-4D6D-90BF-1BD18F755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59BD3D-AC16-4404-865A-A20E99C52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6C1AC2-FF41-4295-871B-626A1C470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CA46DC-8D81-4027-B886-BF5D033F1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344180-A400-42E1-95D1-675EA29A0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154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A114DF-CD2D-4EDB-9C5D-BD179CBF4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587DFA2-6ED6-4DC3-B772-31D3147D0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E14689-2F37-4DAF-BF23-B472CE691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EE34A0-FF27-4784-AFFA-85FB7A4B1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080234-8CA4-42CC-B518-00281CC4D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3557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99AC4E-B14A-4700-B05D-570BD83C8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DA8A80-C36C-465A-A6C0-79D1202CC9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A6EDA64-5D50-40F8-937B-82464337F0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FF63554-7299-40DD-9ECC-350F335C9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F0B1AB9-ACAB-41BB-8916-FFC6A7A4C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3EED15-3729-4790-BDC6-90DC822E3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2471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FBB4D9-4818-4C9E-960F-D54FD40AB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4E9608D-906D-485A-A61B-9C9163C47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C0F96EE-40B1-42B2-8BCD-923BC5FE67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F834FE7-F16A-4F84-ADA1-4DB76E4004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601D211-6CBF-4EC1-963C-759D5BC75A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6EEA1AD-00C2-460F-A0E7-620D388A6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5136CB1-6EB2-4431-AA7E-6171C05E7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2517787-9052-4465-A593-E9C96F543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070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65DC99-4C67-4400-BDB5-D624FB3E6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1C71F16-A6BB-48A3-9E3D-908724CE9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DAE017D-96D8-4F5A-9F87-28F17F0E6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8ABC37D-C5B1-4CEF-A168-03C9FF875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6121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F881595-4602-40B1-9E3E-1EE0570A2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23BA1C0-F41F-427B-811B-1CBCBEE9B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964D3A7-C4AC-4D71-9E12-8B6EB62BA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1311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DED8AF-F458-4B5C-B812-AFB352082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95009C-A09C-49CE-AB56-7D35548A1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CACF023-765B-4F7A-96FE-CA1B44D80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FA8A6D3-51AE-43F5-968B-B60E6ED5B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EADF84C-348B-40AA-8175-ABC69B174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CEE0EBC-7DC8-42BD-B144-4FDA11C6E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557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97385A-0FF9-4325-A141-ED0006867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200AF14-84D7-41E6-B802-5306B78231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9F9526-CD67-48F9-9593-94C563B529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F759F17-B413-4FDF-B0DB-5770846C3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352FE4F-A962-42A2-9152-CF0597F58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BA19724-15EB-4DF1-A873-E233C6F8F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1394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26BFEE-FDBE-44B7-82FF-2D875F430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3439B6D-5868-4234-9367-12220F76A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62E113F-37A6-44C1-B664-9F87D9390C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171A54-B283-43E9-A34D-114E7A1A9F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14D3F9-1565-406C-AAC0-6BBB3EE293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25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42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40.png"/><Relationship Id="rId5" Type="http://schemas.openxmlformats.org/officeDocument/2006/relationships/image" Target="../media/image11.png"/><Relationship Id="rId10" Type="http://schemas.openxmlformats.org/officeDocument/2006/relationships/image" Target="../media/image39.png"/><Relationship Id="rId4" Type="http://schemas.openxmlformats.org/officeDocument/2006/relationships/image" Target="../media/image15.png"/><Relationship Id="rId9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jpeg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" name="object 9">
            <a:extLst>
              <a:ext uri="{FF2B5EF4-FFF2-40B4-BE49-F238E27FC236}">
                <a16:creationId xmlns:a16="http://schemas.microsoft.com/office/drawing/2014/main" id="{F7083B8E-954C-429C-98E3-53891879E7B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7948" y="153056"/>
            <a:ext cx="784860" cy="8092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1AB5B3-3252-44F4-8749-0549C9B37AEC}"/>
              </a:ext>
            </a:extLst>
          </p:cNvPr>
          <p:cNvSpPr txBox="1"/>
          <p:nvPr/>
        </p:nvSpPr>
        <p:spPr>
          <a:xfrm>
            <a:off x="2746839" y="3165274"/>
            <a:ext cx="69870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SB Sans Display Light"/>
                <a:cs typeface="Baloo 2" panose="03080502040302020200" pitchFamily="66" charset="0"/>
              </a:rPr>
              <a:t>ОНЛАЙН</a:t>
            </a:r>
            <a:r>
              <a:rPr lang="ru-KZ" sz="2800" dirty="0">
                <a:latin typeface="SB Sans Display Light"/>
                <a:cs typeface="Baloo 2" panose="03080502040302020200" pitchFamily="66" charset="0"/>
              </a:rPr>
              <a:t>-</a:t>
            </a:r>
            <a:r>
              <a:rPr lang="ru-RU" sz="2800" dirty="0">
                <a:latin typeface="SB Sans Display Light"/>
                <a:cs typeface="Baloo 2" panose="03080502040302020200" pitchFamily="66" charset="0"/>
              </a:rPr>
              <a:t>ПЛАТФОРМА</a:t>
            </a:r>
          </a:p>
          <a:p>
            <a:pPr algn="ctr"/>
            <a:r>
              <a:rPr lang="ru-RU" sz="2800" dirty="0">
                <a:latin typeface="SB Sans Display Light"/>
                <a:cs typeface="Baloo 2" panose="03080502040302020200" pitchFamily="66" charset="0"/>
              </a:rPr>
              <a:t>С АЛГОРИТМИЧЕСКИМИ ЗАДАЧАМИ ПО ПРОГРАММИРОВАНИЮ</a:t>
            </a:r>
            <a:endParaRPr lang="ru-KZ" sz="2800" dirty="0">
              <a:latin typeface="SB Sans Display Light"/>
              <a:cs typeface="Baloo 2" panose="03080502040302020200" pitchFamily="66" charset="0"/>
            </a:endParaRPr>
          </a:p>
          <a:p>
            <a:pPr algn="ctr"/>
            <a:r>
              <a:rPr lang="ru-KZ" sz="2800" dirty="0">
                <a:latin typeface="SB Sans Display Light"/>
                <a:cs typeface="Baloo 2" panose="03080502040302020200" pitchFamily="66" charset="0"/>
              </a:rPr>
              <a:t>«</a:t>
            </a:r>
            <a:r>
              <a:rPr lang="en-US" sz="2800" dirty="0" err="1">
                <a:latin typeface="SB Sans Display Light"/>
                <a:cs typeface="Baloo 2" panose="03080502040302020200" pitchFamily="66" charset="0"/>
              </a:rPr>
              <a:t>SupremeCode</a:t>
            </a:r>
            <a:r>
              <a:rPr lang="ru-KZ" sz="2800" dirty="0">
                <a:latin typeface="SB Sans Display Light"/>
                <a:cs typeface="Baloo 2" panose="03080502040302020200" pitchFamily="66" charset="0"/>
              </a:rPr>
              <a:t>»</a:t>
            </a:r>
            <a:endParaRPr lang="ru-KZ" sz="2400" dirty="0">
              <a:latin typeface="SB Sans Display Light"/>
              <a:cs typeface="Baloo 2" panose="030805020403020202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0635AE-04B7-4510-BE57-45E41A5746AD}"/>
              </a:ext>
            </a:extLst>
          </p:cNvPr>
          <p:cNvSpPr txBox="1"/>
          <p:nvPr/>
        </p:nvSpPr>
        <p:spPr>
          <a:xfrm>
            <a:off x="292100" y="5249369"/>
            <a:ext cx="3611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B Sans Display Light"/>
              </a:rPr>
              <a:t>П</a:t>
            </a:r>
            <a:r>
              <a:rPr lang="ru-RU" dirty="0" err="1">
                <a:latin typeface="SB Sans Display Light"/>
              </a:rPr>
              <a:t>одготовил</a:t>
            </a:r>
            <a:r>
              <a:rPr lang="ru-RU" dirty="0">
                <a:latin typeface="SB Sans Display Light"/>
              </a:rPr>
              <a:t>: студент группы ВПР43</a:t>
            </a:r>
          </a:p>
          <a:p>
            <a:r>
              <a:rPr lang="ru-RU" dirty="0" err="1">
                <a:latin typeface="SB Sans Display Light"/>
              </a:rPr>
              <a:t>Голосуев</a:t>
            </a:r>
            <a:r>
              <a:rPr lang="ru-RU" dirty="0">
                <a:latin typeface="SB Sans Display Light"/>
              </a:rPr>
              <a:t> Данил Витальевич</a:t>
            </a:r>
            <a:endParaRPr lang="ru-KZ" dirty="0">
              <a:latin typeface="SB Sans Display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DB2D7F-303C-4CDA-9C13-ACBCE9AF2EF9}"/>
              </a:ext>
            </a:extLst>
          </p:cNvPr>
          <p:cNvSpPr txBox="1"/>
          <p:nvPr/>
        </p:nvSpPr>
        <p:spPr>
          <a:xfrm>
            <a:off x="292100" y="5943734"/>
            <a:ext cx="2966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KZ" dirty="0">
                <a:latin typeface="SB Sans Display Light"/>
              </a:rPr>
              <a:t>Руководитель ВКР</a:t>
            </a:r>
            <a:r>
              <a:rPr lang="en-US" dirty="0">
                <a:latin typeface="SB Sans Display Light"/>
              </a:rPr>
              <a:t>:</a:t>
            </a:r>
          </a:p>
          <a:p>
            <a:r>
              <a:rPr lang="ru-RU" dirty="0">
                <a:latin typeface="SB Sans Display Light"/>
              </a:rPr>
              <a:t>Долгов Василий Валерьевич</a:t>
            </a:r>
            <a:endParaRPr lang="ru-KZ" dirty="0">
              <a:latin typeface="SB Sans Display Light"/>
            </a:endParaRPr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3B2B2DC8-F2AB-4103-BDF4-06E7364B95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40"/>
          <a:stretch/>
        </p:blipFill>
        <p:spPr bwMode="auto">
          <a:xfrm>
            <a:off x="1650230" y="962300"/>
            <a:ext cx="9180298" cy="213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B3B24C-18E8-4778-BC05-0BFC6AC68970}"/>
              </a:ext>
            </a:extLst>
          </p:cNvPr>
          <p:cNvSpPr txBox="1"/>
          <p:nvPr/>
        </p:nvSpPr>
        <p:spPr>
          <a:xfrm>
            <a:off x="9639902" y="6000310"/>
            <a:ext cx="23812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latin typeface="SB Sans Display Light"/>
              </a:rPr>
              <a:t>Ростов</a:t>
            </a:r>
            <a:r>
              <a:rPr lang="ru-RU" sz="2000" dirty="0">
                <a:latin typeface="SB Sans Display Light"/>
              </a:rPr>
              <a:t>-на-Дону</a:t>
            </a:r>
          </a:p>
          <a:p>
            <a:pPr algn="ctr"/>
            <a:r>
              <a:rPr lang="ru-RU" sz="2000" dirty="0">
                <a:latin typeface="SB Sans Display Light"/>
              </a:rPr>
              <a:t>2024</a:t>
            </a:r>
            <a:endParaRPr lang="ru-KZ" sz="2000" dirty="0">
              <a:latin typeface="SB Sans Display Light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DC9D6CF-ED44-4A26-A139-E3CF127E6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pPr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5834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B90FDB74-A9A0-47F0-9E20-C11B662FA68D}"/>
              </a:ext>
            </a:extLst>
          </p:cNvPr>
          <p:cNvSpPr/>
          <p:nvPr/>
        </p:nvSpPr>
        <p:spPr bwMode="auto">
          <a:xfrm>
            <a:off x="7623293" y="2241714"/>
            <a:ext cx="2692282" cy="86409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2600" dirty="0">
                <a:latin typeface="SB Sans Display Light"/>
              </a:rPr>
              <a:t>Docker Engine</a:t>
            </a:r>
            <a:endParaRPr lang="ru-RU" sz="2600" dirty="0">
              <a:latin typeface="SB Sans Display Light"/>
            </a:endParaRP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97549D05-AC04-46D2-BD0D-0EE23808C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753" y="2436863"/>
            <a:ext cx="472419" cy="47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67801C2C-477B-421C-90D4-3FB854EAFBD1}"/>
              </a:ext>
            </a:extLst>
          </p:cNvPr>
          <p:cNvGrpSpPr/>
          <p:nvPr/>
        </p:nvGrpSpPr>
        <p:grpSpPr>
          <a:xfrm>
            <a:off x="3789792" y="2241025"/>
            <a:ext cx="2624847" cy="864096"/>
            <a:chOff x="5062312" y="2308196"/>
            <a:chExt cx="2624847" cy="864096"/>
          </a:xfrm>
        </p:grpSpPr>
        <p:sp>
          <p:nvSpPr>
            <p:cNvPr id="3" name="Прямоугольник: скругленные углы 2">
              <a:extLst>
                <a:ext uri="{FF2B5EF4-FFF2-40B4-BE49-F238E27FC236}">
                  <a16:creationId xmlns:a16="http://schemas.microsoft.com/office/drawing/2014/main" id="{00C3163E-FC42-4557-B176-8FF8E9DC2C13}"/>
                </a:ext>
              </a:extLst>
            </p:cNvPr>
            <p:cNvSpPr/>
            <p:nvPr/>
          </p:nvSpPr>
          <p:spPr bwMode="auto">
            <a:xfrm>
              <a:off x="5062312" y="2308196"/>
              <a:ext cx="2624847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sz="2600" dirty="0">
                  <a:latin typeface="SB Sans Display Light"/>
                </a:rPr>
                <a:t>Test-Runner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1028FD26-C207-4240-A70C-BFA3CCB500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1814" y="2456682"/>
              <a:ext cx="548258" cy="54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6973CB4B-AA5A-4AC7-BF06-11ECEF5731ED}"/>
              </a:ext>
            </a:extLst>
          </p:cNvPr>
          <p:cNvSpPr/>
          <p:nvPr/>
        </p:nvSpPr>
        <p:spPr bwMode="auto">
          <a:xfrm>
            <a:off x="7332556" y="4112348"/>
            <a:ext cx="1017665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SB Sans Display Light"/>
              </a:rPr>
              <a:t>C++</a:t>
            </a:r>
            <a:endParaRPr lang="ru-RU" sz="2600" dirty="0">
              <a:latin typeface="SB Sans Display Light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CE9D7A80-8848-4AD6-A922-4CB3FBE8D4A6}"/>
              </a:ext>
            </a:extLst>
          </p:cNvPr>
          <p:cNvSpPr/>
          <p:nvPr/>
        </p:nvSpPr>
        <p:spPr bwMode="auto">
          <a:xfrm>
            <a:off x="8584017" y="4112348"/>
            <a:ext cx="1017665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SB Sans Display Light"/>
              </a:rPr>
              <a:t>Java</a:t>
            </a:r>
            <a:endParaRPr lang="ru-RU" sz="2600" dirty="0">
              <a:latin typeface="SB Sans Display Light"/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C09A8109-E4E2-4C08-B522-48B225E7FDCE}"/>
              </a:ext>
            </a:extLst>
          </p:cNvPr>
          <p:cNvSpPr/>
          <p:nvPr/>
        </p:nvSpPr>
        <p:spPr bwMode="auto">
          <a:xfrm>
            <a:off x="9835478" y="4112348"/>
            <a:ext cx="1017665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SB Sans Display Light"/>
              </a:rPr>
              <a:t>JS</a:t>
            </a:r>
            <a:endParaRPr lang="ru-RU" sz="2600" dirty="0">
              <a:latin typeface="SB Sans Display Light"/>
            </a:endParaRPr>
          </a:p>
        </p:txBody>
      </p:sp>
      <p:sp>
        <p:nvSpPr>
          <p:cNvPr id="10" name="Левая фигурная скобка 9">
            <a:extLst>
              <a:ext uri="{FF2B5EF4-FFF2-40B4-BE49-F238E27FC236}">
                <a16:creationId xmlns:a16="http://schemas.microsoft.com/office/drawing/2014/main" id="{B6D8E924-7195-414F-9BBF-844CD3173736}"/>
              </a:ext>
            </a:extLst>
          </p:cNvPr>
          <p:cNvSpPr/>
          <p:nvPr/>
        </p:nvSpPr>
        <p:spPr bwMode="auto">
          <a:xfrm rot="5400000">
            <a:off x="8641898" y="1902766"/>
            <a:ext cx="923330" cy="3844674"/>
          </a:xfrm>
          <a:prstGeom prst="leftBrace">
            <a:avLst>
              <a:gd name="adj1" fmla="val 8333"/>
              <a:gd name="adj2" fmla="val 52001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2600">
              <a:latin typeface="SB Sans Display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8D749C-3187-4CD9-ABB6-5CA5985D4FA2}"/>
              </a:ext>
            </a:extLst>
          </p:cNvPr>
          <p:cNvSpPr txBox="1"/>
          <p:nvPr/>
        </p:nvSpPr>
        <p:spPr bwMode="auto">
          <a:xfrm>
            <a:off x="3829841" y="3572459"/>
            <a:ext cx="341131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 err="1">
                <a:latin typeface="SB Sans Display Light"/>
              </a:rPr>
              <a:t>Кастомные</a:t>
            </a:r>
            <a:r>
              <a:rPr lang="ru-RU" sz="2600" dirty="0">
                <a:latin typeface="SB Sans Display Light"/>
              </a:rPr>
              <a:t> образы с предустановленными библиотеками</a:t>
            </a: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96323E04-1829-4464-A89B-5DC97E507E59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 bwMode="auto">
          <a:xfrm>
            <a:off x="6414639" y="2673073"/>
            <a:ext cx="1208654" cy="68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авая фигурная скобка 12">
            <a:extLst>
              <a:ext uri="{FF2B5EF4-FFF2-40B4-BE49-F238E27FC236}">
                <a16:creationId xmlns:a16="http://schemas.microsoft.com/office/drawing/2014/main" id="{969BC3A4-8034-4FE9-B965-24AAF539232C}"/>
              </a:ext>
            </a:extLst>
          </p:cNvPr>
          <p:cNvSpPr/>
          <p:nvPr/>
        </p:nvSpPr>
        <p:spPr bwMode="auto">
          <a:xfrm rot="5400000">
            <a:off x="8787431" y="3271717"/>
            <a:ext cx="569338" cy="3844674"/>
          </a:xfrm>
          <a:prstGeom prst="rightBrace">
            <a:avLst>
              <a:gd name="adj1" fmla="val 8333"/>
              <a:gd name="adj2" fmla="val 48988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2600">
              <a:latin typeface="SB Sans Display Light"/>
            </a:endParaRPr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A65EAC3C-0B24-46E5-A1D3-885FC33FDE6F}"/>
              </a:ext>
            </a:extLst>
          </p:cNvPr>
          <p:cNvGrpSpPr/>
          <p:nvPr/>
        </p:nvGrpSpPr>
        <p:grpSpPr>
          <a:xfrm>
            <a:off x="8049467" y="5753327"/>
            <a:ext cx="2108192" cy="864096"/>
            <a:chOff x="9150358" y="5627843"/>
            <a:chExt cx="2108192" cy="864096"/>
          </a:xfrm>
        </p:grpSpPr>
        <p:sp>
          <p:nvSpPr>
            <p:cNvPr id="14" name="Прямоугольник: скругленные углы 13">
              <a:extLst>
                <a:ext uri="{FF2B5EF4-FFF2-40B4-BE49-F238E27FC236}">
                  <a16:creationId xmlns:a16="http://schemas.microsoft.com/office/drawing/2014/main" id="{1DCA7EC7-2F26-4100-A184-933CACDAD1EF}"/>
                </a:ext>
              </a:extLst>
            </p:cNvPr>
            <p:cNvSpPr/>
            <p:nvPr/>
          </p:nvSpPr>
          <p:spPr bwMode="auto">
            <a:xfrm>
              <a:off x="9150358" y="5627843"/>
              <a:ext cx="2108192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sz="2600" dirty="0">
                  <a:latin typeface="SB Sans Display Light"/>
                </a:rPr>
                <a:t>junit.xml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5FE86F29-6E79-41F1-BDA2-1C60644996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3684" y="5805323"/>
              <a:ext cx="573016" cy="573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0">
              <a:extLst>
                <a:ext uri="{FF2B5EF4-FFF2-40B4-BE49-F238E27FC236}">
                  <a16:creationId xmlns:a16="http://schemas.microsoft.com/office/drawing/2014/main" id="{60936607-3898-40B5-BA9D-720927CA09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97" t="35039" r="45800" b="34315"/>
            <a:stretch/>
          </p:blipFill>
          <p:spPr bwMode="auto">
            <a:xfrm>
              <a:off x="9355475" y="5991777"/>
              <a:ext cx="329433" cy="256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D4C67B9-8D93-4296-9D46-F9A0FD06CF07}"/>
              </a:ext>
            </a:extLst>
          </p:cNvPr>
          <p:cNvSpPr txBox="1"/>
          <p:nvPr/>
        </p:nvSpPr>
        <p:spPr bwMode="auto">
          <a:xfrm>
            <a:off x="4420495" y="5563523"/>
            <a:ext cx="403933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latin typeface="SB Sans Display Light"/>
              </a:rPr>
              <a:t>Файл с результатами тестов в универсальном формате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6F6E12-9AE5-4B9C-BB38-97210FEE96EF}"/>
              </a:ext>
            </a:extLst>
          </p:cNvPr>
          <p:cNvSpPr txBox="1"/>
          <p:nvPr/>
        </p:nvSpPr>
        <p:spPr bwMode="auto">
          <a:xfrm>
            <a:off x="6134009" y="1401990"/>
            <a:ext cx="384467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latin typeface="SB Sans Display Light"/>
              </a:rPr>
              <a:t>Копируем в контейнер проект с задачей</a:t>
            </a: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CB9CF358-DB71-4E15-B57A-577D0003355C}"/>
              </a:ext>
            </a:extLst>
          </p:cNvPr>
          <p:cNvGrpSpPr/>
          <p:nvPr/>
        </p:nvGrpSpPr>
        <p:grpSpPr>
          <a:xfrm>
            <a:off x="172371" y="2241025"/>
            <a:ext cx="1819836" cy="864096"/>
            <a:chOff x="4928918" y="2270225"/>
            <a:chExt cx="1819836" cy="864096"/>
          </a:xfrm>
        </p:grpSpPr>
        <p:sp>
          <p:nvSpPr>
            <p:cNvPr id="21" name="Прямоугольник: скругленные углы 20">
              <a:extLst>
                <a:ext uri="{FF2B5EF4-FFF2-40B4-BE49-F238E27FC236}">
                  <a16:creationId xmlns:a16="http://schemas.microsoft.com/office/drawing/2014/main" id="{B9098924-8445-42C2-BCF5-B9CD8A374626}"/>
                </a:ext>
              </a:extLst>
            </p:cNvPr>
            <p:cNvSpPr/>
            <p:nvPr/>
          </p:nvSpPr>
          <p:spPr>
            <a:xfrm>
              <a:off x="4928918" y="2270225"/>
              <a:ext cx="1819836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sz="2600" dirty="0">
                  <a:latin typeface="SB Sans Display Light"/>
                </a:rPr>
                <a:t>Kafka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167F1B2C-EC2C-4A34-AD4A-E8CE16F0F9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3147" y="2417274"/>
              <a:ext cx="812706" cy="606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Дуга 22">
            <a:extLst>
              <a:ext uri="{FF2B5EF4-FFF2-40B4-BE49-F238E27FC236}">
                <a16:creationId xmlns:a16="http://schemas.microsoft.com/office/drawing/2014/main" id="{D163A2A2-476A-4C28-A4EA-47453CB50177}"/>
              </a:ext>
            </a:extLst>
          </p:cNvPr>
          <p:cNvSpPr/>
          <p:nvPr/>
        </p:nvSpPr>
        <p:spPr bwMode="auto">
          <a:xfrm>
            <a:off x="1378515" y="1564793"/>
            <a:ext cx="3041980" cy="1449948"/>
          </a:xfrm>
          <a:prstGeom prst="arc">
            <a:avLst>
              <a:gd name="adj1" fmla="val 11070331"/>
              <a:gd name="adj2" fmla="val 21339318"/>
            </a:avLst>
          </a:prstGeom>
          <a:ln w="571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2600">
              <a:latin typeface="SB Sans Display Ligh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5493D8-DD02-48A0-9834-18BC68DAB72A}"/>
              </a:ext>
            </a:extLst>
          </p:cNvPr>
          <p:cNvSpPr txBox="1"/>
          <p:nvPr/>
        </p:nvSpPr>
        <p:spPr bwMode="auto">
          <a:xfrm>
            <a:off x="226600" y="44826"/>
            <a:ext cx="111425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SB Sans Display Light"/>
              </a:rPr>
              <a:t>Какая последовательность действий приводит к такому результату?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502F1F-A122-4942-92FF-5955F90C241A}"/>
              </a:ext>
            </a:extLst>
          </p:cNvPr>
          <p:cNvSpPr txBox="1"/>
          <p:nvPr/>
        </p:nvSpPr>
        <p:spPr bwMode="auto">
          <a:xfrm>
            <a:off x="2148716" y="1564793"/>
            <a:ext cx="168112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latin typeface="SB Sans Display Light"/>
              </a:rPr>
              <a:t>Получаем </a:t>
            </a:r>
          </a:p>
          <a:p>
            <a:r>
              <a:rPr lang="ru-RU" sz="2600" dirty="0">
                <a:latin typeface="SB Sans Display Light"/>
              </a:rPr>
              <a:t>решение</a:t>
            </a:r>
          </a:p>
        </p:txBody>
      </p:sp>
      <p:sp>
        <p:nvSpPr>
          <p:cNvPr id="19" name="Номер слайда 18">
            <a:extLst>
              <a:ext uri="{FF2B5EF4-FFF2-40B4-BE49-F238E27FC236}">
                <a16:creationId xmlns:a16="http://schemas.microsoft.com/office/drawing/2014/main" id="{6E0543D9-A4EE-4071-B99F-03D283A9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pPr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1730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9C5E3-DBA5-43FB-9929-6E12E9C94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306" y="76831"/>
            <a:ext cx="10728324" cy="761370"/>
          </a:xfrm>
        </p:spPr>
        <p:txBody>
          <a:bodyPr/>
          <a:lstStyle/>
          <a:p>
            <a:r>
              <a:rPr lang="ru-RU" sz="4000" dirty="0"/>
              <a:t>Результаты тестирования - пример</a:t>
            </a:r>
            <a:r>
              <a:rPr lang="ru-RU" dirty="0"/>
              <a:t> </a:t>
            </a:r>
            <a:r>
              <a:rPr lang="en-US" dirty="0"/>
              <a:t>junit.xml</a:t>
            </a:r>
            <a:endParaRPr lang="ru-RU" dirty="0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A984E38-577B-4EF8-97BD-2332D3003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336" y="1650357"/>
            <a:ext cx="10649262" cy="37856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&lt;?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xml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version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="1.0"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encoding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="UTF-8"</a:t>
            </a:r>
            <a:r>
              <a:rPr kumimoji="0" lang="ru-RU" altLang="ru-RU" sz="24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?&gt;</a:t>
            </a:r>
            <a:br>
              <a:rPr kumimoji="0" lang="ru-RU" altLang="ru-RU" sz="24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testsuite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net.danil.TwoSumTest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time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="0.05"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tests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="4"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errors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="0"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skipped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="0"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failures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="0"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&lt;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testcase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simpleTest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classname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net.danil.TwoSumTest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time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="0.029"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&lt;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testcase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calcTest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classname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net.danil.TwoSumTest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time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="0.001"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&lt;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testcase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randomTest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classname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net.danil.TwoSumTest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time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="0.003"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&lt;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testcase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failTest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classname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net.danil.TwoSumTest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time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="0.003"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&lt;/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testsuite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endParaRPr kumimoji="0" lang="ru-RU" altLang="ru-RU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87B8953-AE14-4724-8D20-AA9FDFEBF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pPr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892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91344" y="123269"/>
            <a:ext cx="8208912" cy="69475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latin typeface="SB Sans Display Light"/>
              </a:rPr>
              <a:t>Запускайте свои программы онлайн</a:t>
            </a:r>
            <a:endParaRPr lang="ru-RU" sz="1600" dirty="0">
              <a:latin typeface="SB Sans Display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EE6B03-9FEB-4EEC-B3D8-D7C3BC68C3ED}"/>
              </a:ext>
            </a:extLst>
          </p:cNvPr>
          <p:cNvSpPr txBox="1"/>
          <p:nvPr/>
        </p:nvSpPr>
        <p:spPr>
          <a:xfrm>
            <a:off x="788873" y="6242288"/>
            <a:ext cx="72119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latin typeface="SB Sans Display Light"/>
              </a:rPr>
              <a:t>Вывод логов программы по мере выполнения.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3B46E9-84A8-4CCB-99B2-B1223813B728}"/>
              </a:ext>
            </a:extLst>
          </p:cNvPr>
          <p:cNvSpPr txBox="1"/>
          <p:nvPr/>
        </p:nvSpPr>
        <p:spPr>
          <a:xfrm>
            <a:off x="9144091" y="6057622"/>
            <a:ext cx="107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SB Sans Display Light"/>
              </a:rPr>
              <a:t>*видео</a:t>
            </a:r>
          </a:p>
        </p:txBody>
      </p:sp>
      <p:pic>
        <p:nvPicPr>
          <p:cNvPr id="5" name="screen-recording-1718529915815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A17EA22E-86A7-4000-98BB-226E49CEC7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8873" y="719914"/>
            <a:ext cx="9905156" cy="5418172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DEBB16-A317-477B-825C-42252D64F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pPr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79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381422" y="275375"/>
            <a:ext cx="12000656" cy="713167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latin typeface="SB Sans Display Light"/>
              </a:rPr>
              <a:t>Запускайте свои программы онлайн</a:t>
            </a:r>
            <a:endParaRPr lang="ru-RU" sz="1600" dirty="0">
              <a:latin typeface="SB Sans Display Light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C36C70B-1B10-4424-B6FE-54C0FC342793}"/>
              </a:ext>
            </a:extLst>
          </p:cNvPr>
          <p:cNvGrpSpPr/>
          <p:nvPr/>
        </p:nvGrpSpPr>
        <p:grpSpPr>
          <a:xfrm>
            <a:off x="8235845" y="2266027"/>
            <a:ext cx="2831066" cy="864096"/>
            <a:chOff x="6674884" y="2270226"/>
            <a:chExt cx="2831066" cy="864096"/>
          </a:xfrm>
        </p:grpSpPr>
        <p:sp>
          <p:nvSpPr>
            <p:cNvPr id="34" name="Прямоугольник: скругленные углы 33">
              <a:extLst>
                <a:ext uri="{FF2B5EF4-FFF2-40B4-BE49-F238E27FC236}">
                  <a16:creationId xmlns:a16="http://schemas.microsoft.com/office/drawing/2014/main" id="{73F5C499-BC16-4BDD-B6D7-1A9E1A7D64A1}"/>
                </a:ext>
              </a:extLst>
            </p:cNvPr>
            <p:cNvSpPr/>
            <p:nvPr/>
          </p:nvSpPr>
          <p:spPr>
            <a:xfrm>
              <a:off x="6674884" y="2270226"/>
              <a:ext cx="2831066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sz="2600" dirty="0">
                  <a:latin typeface="SB Sans Display Light"/>
                </a:rPr>
                <a:t>Docker Engine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B6426C6-91DA-4560-B0D1-D1E431D589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3354" y="2466063"/>
              <a:ext cx="472419" cy="472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754AA1DF-0CA9-4BF6-AD3D-842452797885}"/>
              </a:ext>
            </a:extLst>
          </p:cNvPr>
          <p:cNvCxnSpPr>
            <a:cxnSpLocks/>
          </p:cNvCxnSpPr>
          <p:nvPr/>
        </p:nvCxnSpPr>
        <p:spPr>
          <a:xfrm>
            <a:off x="958698" y="2091177"/>
            <a:ext cx="885205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1D10193D-02E2-4DDE-B510-69C0EF1A23B4}"/>
              </a:ext>
            </a:extLst>
          </p:cNvPr>
          <p:cNvCxnSpPr>
            <a:cxnSpLocks/>
          </p:cNvCxnSpPr>
          <p:nvPr/>
        </p:nvCxnSpPr>
        <p:spPr>
          <a:xfrm flipH="1">
            <a:off x="958698" y="3447683"/>
            <a:ext cx="8432952" cy="11647"/>
          </a:xfrm>
          <a:prstGeom prst="straightConnector1">
            <a:avLst/>
          </a:prstGeom>
          <a:ln w="571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A175413-3B7E-45C1-8394-F1C24AC40A21}"/>
              </a:ext>
            </a:extLst>
          </p:cNvPr>
          <p:cNvSpPr txBox="1"/>
          <p:nvPr/>
        </p:nvSpPr>
        <p:spPr>
          <a:xfrm>
            <a:off x="802459" y="1150827"/>
            <a:ext cx="322775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latin typeface="SB Sans Display Light"/>
              </a:rPr>
              <a:t>Отправляем программный код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E3A775-4B20-4E3F-B881-1C3C5943BB41}"/>
              </a:ext>
            </a:extLst>
          </p:cNvPr>
          <p:cNvSpPr txBox="1"/>
          <p:nvPr/>
        </p:nvSpPr>
        <p:spPr>
          <a:xfrm>
            <a:off x="974374" y="3647772"/>
            <a:ext cx="41072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latin typeface="SB Sans Display Light"/>
              </a:rPr>
              <a:t>Получаем поток сообщений с логами</a:t>
            </a:r>
          </a:p>
        </p:txBody>
      </p:sp>
      <p:sp>
        <p:nvSpPr>
          <p:cNvPr id="51" name="Прямоугольник: скругленные углы 50">
            <a:extLst>
              <a:ext uri="{FF2B5EF4-FFF2-40B4-BE49-F238E27FC236}">
                <a16:creationId xmlns:a16="http://schemas.microsoft.com/office/drawing/2014/main" id="{A94B0B1B-D4DA-4CEA-AC3A-00CB06E2F065}"/>
              </a:ext>
            </a:extLst>
          </p:cNvPr>
          <p:cNvSpPr/>
          <p:nvPr/>
        </p:nvSpPr>
        <p:spPr>
          <a:xfrm>
            <a:off x="8034121" y="4304189"/>
            <a:ext cx="1017665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SB Sans Display Light"/>
              </a:rPr>
              <a:t>C++</a:t>
            </a:r>
            <a:endParaRPr lang="ru-RU" sz="2600" dirty="0">
              <a:latin typeface="SB Sans Display Light"/>
            </a:endParaRPr>
          </a:p>
        </p:txBody>
      </p:sp>
      <p:sp>
        <p:nvSpPr>
          <p:cNvPr id="53" name="Прямоугольник: скругленные углы 52">
            <a:extLst>
              <a:ext uri="{FF2B5EF4-FFF2-40B4-BE49-F238E27FC236}">
                <a16:creationId xmlns:a16="http://schemas.microsoft.com/office/drawing/2014/main" id="{27CC65AF-153A-4C68-A235-EFD5B3CEA984}"/>
              </a:ext>
            </a:extLst>
          </p:cNvPr>
          <p:cNvSpPr/>
          <p:nvPr/>
        </p:nvSpPr>
        <p:spPr>
          <a:xfrm>
            <a:off x="9285582" y="4304189"/>
            <a:ext cx="1017665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SB Sans Display Light"/>
              </a:rPr>
              <a:t>Java</a:t>
            </a:r>
            <a:endParaRPr lang="ru-RU" sz="2600" dirty="0">
              <a:latin typeface="SB Sans Display Light"/>
            </a:endParaRPr>
          </a:p>
        </p:txBody>
      </p:sp>
      <p:sp>
        <p:nvSpPr>
          <p:cNvPr id="54" name="Прямоугольник: скругленные углы 53">
            <a:extLst>
              <a:ext uri="{FF2B5EF4-FFF2-40B4-BE49-F238E27FC236}">
                <a16:creationId xmlns:a16="http://schemas.microsoft.com/office/drawing/2014/main" id="{000F0776-CEDF-44F0-ACF1-4F0E37312103}"/>
              </a:ext>
            </a:extLst>
          </p:cNvPr>
          <p:cNvSpPr/>
          <p:nvPr/>
        </p:nvSpPr>
        <p:spPr>
          <a:xfrm>
            <a:off x="10537043" y="4304189"/>
            <a:ext cx="1017665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SB Sans Display Light"/>
              </a:rPr>
              <a:t>JS</a:t>
            </a:r>
            <a:endParaRPr lang="ru-RU" sz="2600" dirty="0">
              <a:latin typeface="SB Sans Display Light"/>
            </a:endParaRPr>
          </a:p>
        </p:txBody>
      </p:sp>
      <p:sp>
        <p:nvSpPr>
          <p:cNvPr id="46" name="Левая фигурная скобка 45">
            <a:extLst>
              <a:ext uri="{FF2B5EF4-FFF2-40B4-BE49-F238E27FC236}">
                <a16:creationId xmlns:a16="http://schemas.microsoft.com/office/drawing/2014/main" id="{C9EC9B9D-2A9F-4CBD-93C2-E0041251CFFF}"/>
              </a:ext>
            </a:extLst>
          </p:cNvPr>
          <p:cNvSpPr/>
          <p:nvPr/>
        </p:nvSpPr>
        <p:spPr>
          <a:xfrm rot="5400000">
            <a:off x="9264429" y="2064621"/>
            <a:ext cx="1092641" cy="3858766"/>
          </a:xfrm>
          <a:prstGeom prst="lef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2600">
              <a:latin typeface="SB Sans Display Ligh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FEC3CA-B564-4067-89EE-ABA7A6EFD5BB}"/>
              </a:ext>
            </a:extLst>
          </p:cNvPr>
          <p:cNvSpPr txBox="1"/>
          <p:nvPr/>
        </p:nvSpPr>
        <p:spPr>
          <a:xfrm>
            <a:off x="5290565" y="1500815"/>
            <a:ext cx="23875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SB Sans Display Light"/>
              </a:rPr>
              <a:t>HTTP</a:t>
            </a:r>
            <a:endParaRPr lang="ru-RU" sz="2600" dirty="0">
              <a:latin typeface="SB Sans Display Light"/>
            </a:endParaRPr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C21EAE95-3ACF-4A9C-9CE0-B6F178A5CA59}"/>
              </a:ext>
            </a:extLst>
          </p:cNvPr>
          <p:cNvGrpSpPr/>
          <p:nvPr/>
        </p:nvGrpSpPr>
        <p:grpSpPr>
          <a:xfrm>
            <a:off x="381422" y="2260074"/>
            <a:ext cx="2314058" cy="864096"/>
            <a:chOff x="876403" y="2278198"/>
            <a:chExt cx="2314058" cy="864096"/>
          </a:xfrm>
        </p:grpSpPr>
        <p:sp>
          <p:nvSpPr>
            <p:cNvPr id="25" name="Прямоугольник: скругленные углы 24">
              <a:extLst>
                <a:ext uri="{FF2B5EF4-FFF2-40B4-BE49-F238E27FC236}">
                  <a16:creationId xmlns:a16="http://schemas.microsoft.com/office/drawing/2014/main" id="{9C64FFE8-70B8-41BF-A46F-1EBDD28147E4}"/>
                </a:ext>
              </a:extLst>
            </p:cNvPr>
            <p:cNvSpPr/>
            <p:nvPr/>
          </p:nvSpPr>
          <p:spPr bwMode="auto">
            <a:xfrm>
              <a:off x="876403" y="2278198"/>
              <a:ext cx="2314058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ru-RU" sz="2600" dirty="0" err="1">
                  <a:latin typeface="SB Sans Display Light"/>
                </a:rPr>
                <a:t>Фронтенд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C9B1F0B2-6006-4E49-A891-8929849644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409" y="2457605"/>
              <a:ext cx="777073" cy="548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91B09AD4-18A8-4581-AAE8-9FFA98D97A0C}"/>
              </a:ext>
            </a:extLst>
          </p:cNvPr>
          <p:cNvGrpSpPr/>
          <p:nvPr/>
        </p:nvGrpSpPr>
        <p:grpSpPr>
          <a:xfrm>
            <a:off x="2876796" y="2260074"/>
            <a:ext cx="2371570" cy="864096"/>
            <a:chOff x="5142282" y="2340357"/>
            <a:chExt cx="2371570" cy="864096"/>
          </a:xfrm>
        </p:grpSpPr>
        <p:sp>
          <p:nvSpPr>
            <p:cNvPr id="28" name="Прямоугольник: скругленные углы 27">
              <a:extLst>
                <a:ext uri="{FF2B5EF4-FFF2-40B4-BE49-F238E27FC236}">
                  <a16:creationId xmlns:a16="http://schemas.microsoft.com/office/drawing/2014/main" id="{B860085F-1157-493C-BCFD-22FED41A5349}"/>
                </a:ext>
              </a:extLst>
            </p:cNvPr>
            <p:cNvSpPr/>
            <p:nvPr/>
          </p:nvSpPr>
          <p:spPr bwMode="auto">
            <a:xfrm>
              <a:off x="5142282" y="2340357"/>
              <a:ext cx="2371570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ru-RU" sz="2600" dirty="0" err="1">
                  <a:latin typeface="SB Sans Display Light"/>
                </a:rPr>
                <a:t>Вебсервер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29" name="Picture 12">
              <a:extLst>
                <a:ext uri="{FF2B5EF4-FFF2-40B4-BE49-F238E27FC236}">
                  <a16:creationId xmlns:a16="http://schemas.microsoft.com/office/drawing/2014/main" id="{1CDC40A9-CDCA-4442-9BFA-4D6DE622B8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6952" y="2557823"/>
              <a:ext cx="572219" cy="429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ACF4EACC-0115-4D36-97DC-DBE9F235A5D5}"/>
              </a:ext>
            </a:extLst>
          </p:cNvPr>
          <p:cNvGrpSpPr/>
          <p:nvPr/>
        </p:nvGrpSpPr>
        <p:grpSpPr>
          <a:xfrm>
            <a:off x="5429682" y="2281918"/>
            <a:ext cx="2624847" cy="864096"/>
            <a:chOff x="5062312" y="2308196"/>
            <a:chExt cx="2624847" cy="864096"/>
          </a:xfrm>
        </p:grpSpPr>
        <p:sp>
          <p:nvSpPr>
            <p:cNvPr id="36" name="Прямоугольник: скругленные углы 35">
              <a:extLst>
                <a:ext uri="{FF2B5EF4-FFF2-40B4-BE49-F238E27FC236}">
                  <a16:creationId xmlns:a16="http://schemas.microsoft.com/office/drawing/2014/main" id="{D300B8A4-A2D4-403F-96CB-3E72853BEE8F}"/>
                </a:ext>
              </a:extLst>
            </p:cNvPr>
            <p:cNvSpPr/>
            <p:nvPr/>
          </p:nvSpPr>
          <p:spPr bwMode="auto">
            <a:xfrm>
              <a:off x="5062312" y="2308196"/>
              <a:ext cx="2624847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sz="2600" dirty="0">
                  <a:latin typeface="SB Sans Display Light"/>
                </a:rPr>
                <a:t>Task-Runner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37" name="Picture 10">
              <a:extLst>
                <a:ext uri="{FF2B5EF4-FFF2-40B4-BE49-F238E27FC236}">
                  <a16:creationId xmlns:a16="http://schemas.microsoft.com/office/drawing/2014/main" id="{257748C4-4377-404B-A830-5B23D335E0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1814" y="2456682"/>
              <a:ext cx="548258" cy="54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F37189-29D5-490D-95D6-C0C43E364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pPr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9290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730E9F5-B995-4736-B134-579AB25C1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171450"/>
            <a:ext cx="10811102" cy="709779"/>
          </a:xfrm>
        </p:spPr>
        <p:txBody>
          <a:bodyPr>
            <a:normAutofit/>
          </a:bodyPr>
          <a:lstStyle/>
          <a:p>
            <a:r>
              <a:rPr lang="ru-RU" sz="4000" dirty="0"/>
              <a:t>Диаграмма компонентов платформы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0D5936-FFC0-458D-87C5-3BD848D1A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276" y="955437"/>
            <a:ext cx="9909272" cy="5594423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F1F7722-3053-4888-9E32-9E53C4A32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pPr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0852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9C5E3-DBA5-43FB-9929-6E12E9C94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6" y="0"/>
            <a:ext cx="10876180" cy="773743"/>
          </a:xfrm>
        </p:spPr>
        <p:txBody>
          <a:bodyPr>
            <a:normAutofit/>
          </a:bodyPr>
          <a:lstStyle/>
          <a:p>
            <a:r>
              <a:rPr lang="ru-RU" sz="4000" dirty="0"/>
              <a:t>База данных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D97522-1B9B-4E07-9FEC-499D725ED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350" y="1457677"/>
            <a:ext cx="9639299" cy="52668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EFF759-E3A6-4ED5-9DAD-9F86466DCA21}"/>
              </a:ext>
            </a:extLst>
          </p:cNvPr>
          <p:cNvSpPr txBox="1"/>
          <p:nvPr/>
        </p:nvSpPr>
        <p:spPr>
          <a:xfrm>
            <a:off x="1662799" y="884877"/>
            <a:ext cx="3099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Основные сущности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9F667E-80EE-45B6-9ADF-534898395DE3}"/>
              </a:ext>
            </a:extLst>
          </p:cNvPr>
          <p:cNvSpPr txBox="1"/>
          <p:nvPr/>
        </p:nvSpPr>
        <p:spPr>
          <a:xfrm>
            <a:off x="6491974" y="765676"/>
            <a:ext cx="43951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Таблицы и представления для статистики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490F93FC-F817-4AC8-B84E-DB3731DBB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pPr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09716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9C5E3-DBA5-43FB-9929-6E12E9C94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252" y="-177792"/>
            <a:ext cx="10728324" cy="1325563"/>
          </a:xfrm>
        </p:spPr>
        <p:txBody>
          <a:bodyPr>
            <a:normAutofit/>
          </a:bodyPr>
          <a:lstStyle/>
          <a:p>
            <a:r>
              <a:rPr lang="ru-RU" sz="4000" dirty="0"/>
              <a:t>Предоставление статистики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7CB775-9EC0-41BF-AE29-2D6C2EF0762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7854" y="1295839"/>
            <a:ext cx="5199063" cy="541233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953135-5E94-41D6-A8CB-639E37628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298" y="1295839"/>
            <a:ext cx="5523037" cy="5562161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1D31ECC4-E66B-44B3-A372-6FDEBF42A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pPr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8802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335360" y="116632"/>
            <a:ext cx="8208912" cy="69475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Пишите код совместно</a:t>
            </a:r>
            <a:endParaRPr lang="ru-RU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EE6B03-9FEB-4EEC-B3D8-D7C3BC68C3ED}"/>
              </a:ext>
            </a:extLst>
          </p:cNvPr>
          <p:cNvSpPr txBox="1"/>
          <p:nvPr/>
        </p:nvSpPr>
        <p:spPr>
          <a:xfrm>
            <a:off x="335360" y="5799359"/>
            <a:ext cx="79928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600" dirty="0"/>
              <a:t>Около-</a:t>
            </a:r>
            <a:r>
              <a:rPr lang="en-US" sz="2600" dirty="0" err="1"/>
              <a:t>realtime</a:t>
            </a:r>
            <a:r>
              <a:rPr lang="ru-RU" sz="2600" dirty="0"/>
              <a:t> совместное</a:t>
            </a:r>
            <a:r>
              <a:rPr lang="en-US" sz="2600" dirty="0"/>
              <a:t> </a:t>
            </a:r>
            <a:r>
              <a:rPr lang="ru-RU" sz="2600" dirty="0"/>
              <a:t>редактирование кода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600" dirty="0"/>
              <a:t>Отображение курсора и выделенной области</a:t>
            </a:r>
          </a:p>
        </p:txBody>
      </p:sp>
      <p:pic>
        <p:nvPicPr>
          <p:cNvPr id="4" name="a3">
            <a:hlinkClick r:id="" action="ppaction://media"/>
            <a:extLst>
              <a:ext uri="{FF2B5EF4-FFF2-40B4-BE49-F238E27FC236}">
                <a16:creationId xmlns:a16="http://schemas.microsoft.com/office/drawing/2014/main" id="{4D46D467-B3C2-4D29-91B2-90966C1C71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9416" y="908720"/>
            <a:ext cx="10775021" cy="45457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3BBAB7-202F-4AD8-AC80-76B6F0483C44}"/>
              </a:ext>
            </a:extLst>
          </p:cNvPr>
          <p:cNvSpPr txBox="1"/>
          <p:nvPr/>
        </p:nvSpPr>
        <p:spPr bwMode="auto">
          <a:xfrm>
            <a:off x="10704512" y="5430027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*видео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12A074E-57F3-479A-B7B2-3871F952E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pPr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306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335360" y="116632"/>
            <a:ext cx="10153128" cy="69475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latin typeface="SB Sans Display Light"/>
              </a:rPr>
              <a:t>Придите к лучшему решению </a:t>
            </a:r>
            <a:r>
              <a:rPr lang="ru-RU" sz="4000" u="sng" dirty="0">
                <a:latin typeface="SB Sans Display Light"/>
              </a:rPr>
              <a:t>совместно</a:t>
            </a:r>
            <a:endParaRPr lang="ru-RU" sz="1600" u="sng" dirty="0">
              <a:latin typeface="SB Sans Display Ligh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C5C3F9-172F-4318-8CE2-6D17795AF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73" y="811382"/>
            <a:ext cx="11326267" cy="3225130"/>
          </a:xfrm>
          <a:prstGeom prst="rect">
            <a:avLst/>
          </a:prstGeom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5CECC7D6-8386-4462-9C23-CB44CC62D42A}"/>
              </a:ext>
            </a:extLst>
          </p:cNvPr>
          <p:cNvSpPr/>
          <p:nvPr/>
        </p:nvSpPr>
        <p:spPr>
          <a:xfrm>
            <a:off x="1343472" y="4280524"/>
            <a:ext cx="4320480" cy="215039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tx1"/>
                </a:solidFill>
                <a:latin typeface="SB Sans Display Light"/>
              </a:rPr>
              <a:t>Если не можете решить задачу самостоятельно – позовите друга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3560B7E9-16A4-46CA-8DE7-B2DE1216D70E}"/>
              </a:ext>
            </a:extLst>
          </p:cNvPr>
          <p:cNvSpPr/>
          <p:nvPr/>
        </p:nvSpPr>
        <p:spPr>
          <a:xfrm>
            <a:off x="6369248" y="4280524"/>
            <a:ext cx="4320480" cy="215039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tx1"/>
                </a:solidFill>
                <a:latin typeface="SB Sans Display Light"/>
              </a:rPr>
              <a:t>Проведите </a:t>
            </a:r>
            <a:r>
              <a:rPr lang="ru-RU" sz="2400" dirty="0" err="1">
                <a:solidFill>
                  <a:schemeClr val="tx1"/>
                </a:solidFill>
                <a:latin typeface="SB Sans Display Light"/>
              </a:rPr>
              <a:t>лайв-кодинг</a:t>
            </a:r>
            <a:r>
              <a:rPr lang="ru-RU" sz="2400" dirty="0">
                <a:solidFill>
                  <a:schemeClr val="tx1"/>
                </a:solidFill>
                <a:latin typeface="SB Sans Display Light"/>
              </a:rPr>
              <a:t> интервью на алгоритмической задаче. 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4A51676-36F7-4D80-8AE6-E4E92D5AB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pPr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0791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C8994E43-5425-44BB-A46F-13EF6A205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035" y="88777"/>
            <a:ext cx="10515600" cy="776288"/>
          </a:xfrm>
        </p:spPr>
        <p:txBody>
          <a:bodyPr/>
          <a:lstStyle/>
          <a:p>
            <a:r>
              <a:rPr lang="ru-RU" dirty="0"/>
              <a:t>Сравнение с существующими аналогами</a:t>
            </a:r>
          </a:p>
        </p:txBody>
      </p:sp>
      <p:graphicFrame>
        <p:nvGraphicFramePr>
          <p:cNvPr id="24" name="Таблица 4">
            <a:extLst>
              <a:ext uri="{FF2B5EF4-FFF2-40B4-BE49-F238E27FC236}">
                <a16:creationId xmlns:a16="http://schemas.microsoft.com/office/drawing/2014/main" id="{0E208637-ACC8-4F51-8B9D-C35E8B9B23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0786871"/>
              </p:ext>
            </p:extLst>
          </p:nvPr>
        </p:nvGraphicFramePr>
        <p:xfrm>
          <a:off x="414013" y="1078988"/>
          <a:ext cx="11363973" cy="509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77430">
                  <a:extLst>
                    <a:ext uri="{9D8B030D-6E8A-4147-A177-3AD203B41FA5}">
                      <a16:colId xmlns:a16="http://schemas.microsoft.com/office/drawing/2014/main" val="3006519065"/>
                    </a:ext>
                  </a:extLst>
                </a:gridCol>
                <a:gridCol w="1514007">
                  <a:extLst>
                    <a:ext uri="{9D8B030D-6E8A-4147-A177-3AD203B41FA5}">
                      <a16:colId xmlns:a16="http://schemas.microsoft.com/office/drawing/2014/main" val="1568791359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272458023"/>
                    </a:ext>
                  </a:extLst>
                </a:gridCol>
                <a:gridCol w="1990725">
                  <a:extLst>
                    <a:ext uri="{9D8B030D-6E8A-4147-A177-3AD203B41FA5}">
                      <a16:colId xmlns:a16="http://schemas.microsoft.com/office/drawing/2014/main" val="784296504"/>
                    </a:ext>
                  </a:extLst>
                </a:gridCol>
                <a:gridCol w="2710186">
                  <a:extLst>
                    <a:ext uri="{9D8B030D-6E8A-4147-A177-3AD203B41FA5}">
                      <a16:colId xmlns:a16="http://schemas.microsoft.com/office/drawing/2014/main" val="1197665714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Критерии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Наименование ПО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74532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«</a:t>
                      </a:r>
                      <a:r>
                        <a:rPr lang="en-US" sz="2000" dirty="0" err="1"/>
                        <a:t>LeetCode</a:t>
                      </a:r>
                      <a:r>
                        <a:rPr lang="ru-RU" sz="2000" dirty="0"/>
                        <a:t>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«</a:t>
                      </a:r>
                      <a:r>
                        <a:rPr lang="en-US" sz="2000" dirty="0" err="1"/>
                        <a:t>CodeWars</a:t>
                      </a:r>
                      <a:r>
                        <a:rPr lang="ru-RU" sz="2000" dirty="0"/>
                        <a:t>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«</a:t>
                      </a:r>
                      <a:r>
                        <a:rPr lang="ru-RU" sz="2000" dirty="0" err="1"/>
                        <a:t>Информатикс</a:t>
                      </a:r>
                      <a:r>
                        <a:rPr lang="ru-RU" sz="2000" dirty="0"/>
                        <a:t>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/>
                        <a:t>«</a:t>
                      </a:r>
                      <a:r>
                        <a:rPr lang="en-US" sz="2000" b="1" dirty="0" err="1"/>
                        <a:t>SupremeCode</a:t>
                      </a:r>
                      <a:r>
                        <a:rPr lang="ru-RU" sz="2000" b="1" dirty="0"/>
                        <a:t>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775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Автоматизированная проверка решений задач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3897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Запуск кода вне решения задачи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972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Добавление задач сообществом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522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Наличие русского языка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2121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Наличие редактора кода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0561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Совместное редактирования кода решения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949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Наличие теоретических материалов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8885285"/>
                  </a:ext>
                </a:extLst>
              </a:tr>
            </a:tbl>
          </a:graphicData>
        </a:graphic>
      </p:graphicFrame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04B2F51-DDBD-4A93-A3D1-E7AB923A9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pPr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767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DA5D1FC-8DFA-4041-B991-C3B90335F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Актуальность выбранной темы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A7C677B2-A705-4545-94B2-968880B1DD5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SB Sans Display Light"/>
              </a:rPr>
              <a:t>Высокий спрос на интернет-образование в сфере </a:t>
            </a:r>
            <a:r>
              <a:rPr lang="en-US" dirty="0">
                <a:latin typeface="SB Sans Display Light"/>
              </a:rPr>
              <a:t>IT</a:t>
            </a:r>
          </a:p>
          <a:p>
            <a:r>
              <a:rPr lang="ru-RU" dirty="0">
                <a:latin typeface="SB Sans Display Light"/>
              </a:rPr>
              <a:t>Ускорение обучения программированию</a:t>
            </a:r>
          </a:p>
          <a:p>
            <a:r>
              <a:rPr lang="ru-RU" dirty="0">
                <a:latin typeface="SB Sans Display Light"/>
              </a:rPr>
              <a:t>Эффективная подготовка к техническим собеседованиям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5BFD5ED-A656-4CCA-BADE-EB213DB18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1404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335360" y="202357"/>
            <a:ext cx="8208912" cy="69475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  <a:latin typeface="SB Sans Display Light"/>
              </a:rPr>
              <a:t>Заключение</a:t>
            </a:r>
            <a:endParaRPr lang="ru-RU" sz="1600" dirty="0">
              <a:latin typeface="SB Sans Display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8483AC-3E5B-4A15-8662-FF6324CC3EAF}"/>
              </a:ext>
            </a:extLst>
          </p:cNvPr>
          <p:cNvSpPr txBox="1"/>
          <p:nvPr/>
        </p:nvSpPr>
        <p:spPr>
          <a:xfrm>
            <a:off x="600075" y="981075"/>
            <a:ext cx="91059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latin typeface="SB Sans Display Light"/>
              </a:rPr>
              <a:t>Разработана онлайн-платформа с алгоритмическими задачами по программированию «</a:t>
            </a:r>
            <a:r>
              <a:rPr lang="en-US" sz="2600" dirty="0" err="1">
                <a:latin typeface="SB Sans Display Light"/>
              </a:rPr>
              <a:t>SupremeCode</a:t>
            </a:r>
            <a:r>
              <a:rPr lang="ru-RU" sz="2600" dirty="0">
                <a:latin typeface="SB Sans Display Light"/>
              </a:rPr>
              <a:t>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0B8DB9-DFA0-4A00-95A5-097AF3335935}"/>
              </a:ext>
            </a:extLst>
          </p:cNvPr>
          <p:cNvSpPr txBox="1"/>
          <p:nvPr/>
        </p:nvSpPr>
        <p:spPr>
          <a:xfrm>
            <a:off x="676275" y="2505075"/>
            <a:ext cx="1081087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600" dirty="0">
                <a:latin typeface="SB Sans Display Light"/>
              </a:rPr>
              <a:t>Предоставление списка задач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600" dirty="0">
                <a:latin typeface="SB Sans Display Light"/>
              </a:rPr>
              <a:t>Решение задач во встроенном редакторе кода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600" dirty="0">
                <a:latin typeface="SB Sans Display Light"/>
              </a:rPr>
              <a:t>Автоматизированное тестирование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600" dirty="0">
                <a:latin typeface="SB Sans Display Light"/>
              </a:rPr>
              <a:t>Совместное редактирования кода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600" dirty="0">
                <a:latin typeface="SB Sans Display Light"/>
              </a:rPr>
              <a:t>Запуск программ вне решения задач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600" dirty="0">
                <a:latin typeface="SB Sans Display Light"/>
              </a:rPr>
              <a:t>Добавление новых задач пользователями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2964ED9-4634-484C-B927-B8DB29E1B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pPr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0669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A667E9C-4E12-476E-BB14-A72660FBF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1925" y="3253142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Спасибо за внимание!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E5B9B92-8AD0-4CD7-8C60-3C924486C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pPr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7457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268364" y="264934"/>
            <a:ext cx="12087319" cy="706182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/>
              <a:t>Хранение контента</a:t>
            </a:r>
            <a:endParaRPr lang="ru-RU" sz="16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7F7720-8979-4910-B08C-6B20AE8EC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268760"/>
            <a:ext cx="3375769" cy="482453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B6352F-DC21-4965-89EE-BD516AC3D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24" y="1268760"/>
            <a:ext cx="3982006" cy="695422"/>
          </a:xfrm>
          <a:prstGeom prst="rect">
            <a:avLst/>
          </a:prstGeom>
        </p:spPr>
      </p:pic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1EC237CF-96E1-49B5-AC21-90A27F940620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3503712" y="1522463"/>
            <a:ext cx="2808312" cy="940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32DA8ED-A5A1-4B1E-ACDC-7F110CF476B8}"/>
              </a:ext>
            </a:extLst>
          </p:cNvPr>
          <p:cNvSpPr txBox="1"/>
          <p:nvPr/>
        </p:nvSpPr>
        <p:spPr>
          <a:xfrm>
            <a:off x="6263686" y="889245"/>
            <a:ext cx="465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Это отдельный репозиторий с контентом</a:t>
            </a: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13B9B8A6-EA0B-47F4-8F7E-25F7173003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3503712" y="2240783"/>
            <a:ext cx="2895128" cy="536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60908C9-CFBA-4F61-8D99-E13624F23B1E}"/>
              </a:ext>
            </a:extLst>
          </p:cNvPr>
          <p:cNvSpPr txBox="1"/>
          <p:nvPr/>
        </p:nvSpPr>
        <p:spPr>
          <a:xfrm>
            <a:off x="6398840" y="2109785"/>
            <a:ext cx="3375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Папка с контентом платформы.</a:t>
            </a: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F385663D-E328-48EF-BA63-55B43FB85EFF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3503712" y="3192836"/>
            <a:ext cx="2952328" cy="797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9CFB201-15CF-441F-AFA2-308469FC83B7}"/>
              </a:ext>
            </a:extLst>
          </p:cNvPr>
          <p:cNvSpPr txBox="1"/>
          <p:nvPr/>
        </p:nvSpPr>
        <p:spPr>
          <a:xfrm>
            <a:off x="6456040" y="3087886"/>
            <a:ext cx="4536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Схемы для валидации файлов </a:t>
            </a:r>
            <a:r>
              <a:rPr lang="en-US" dirty="0" err="1"/>
              <a:t>manifest.yaml</a:t>
            </a:r>
            <a:endParaRPr lang="ru-RU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14AFC7-1896-4CA8-B416-739D0E60DC01}"/>
              </a:ext>
            </a:extLst>
          </p:cNvPr>
          <p:cNvSpPr txBox="1"/>
          <p:nvPr/>
        </p:nvSpPr>
        <p:spPr>
          <a:xfrm>
            <a:off x="6456040" y="4052577"/>
            <a:ext cx="4389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Шаблон для создания задачки </a:t>
            </a:r>
            <a:r>
              <a:rPr lang="ru-RU" dirty="0" err="1"/>
              <a:t>копипастой</a:t>
            </a:r>
            <a:endParaRPr lang="ru-RU" dirty="0"/>
          </a:p>
        </p:txBody>
      </p: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803FE060-14AD-4112-94BB-17F89795D19E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3503712" y="4237243"/>
            <a:ext cx="29523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75B0DA9-6319-4603-9E19-8A2334A02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pPr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4576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91344" y="99238"/>
            <a:ext cx="12169352" cy="1206534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Как выглядит задача?</a:t>
            </a:r>
            <a:endParaRPr lang="ru-RU" sz="16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4F54A-A10A-4E46-B1C5-22029A992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124744"/>
            <a:ext cx="3620973" cy="4608512"/>
          </a:xfrm>
          <a:prstGeom prst="rect">
            <a:avLst/>
          </a:prstGeom>
        </p:spPr>
      </p:pic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18CF40C6-786B-4D29-AD9A-B4C75910BE66}"/>
              </a:ext>
            </a:extLst>
          </p:cNvPr>
          <p:cNvCxnSpPr>
            <a:cxnSpLocks/>
          </p:cNvCxnSpPr>
          <p:nvPr/>
        </p:nvCxnSpPr>
        <p:spPr>
          <a:xfrm flipH="1" flipV="1">
            <a:off x="4079776" y="3573017"/>
            <a:ext cx="2304256" cy="2160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089E045D-7AC8-4032-962B-A2BD78663B53}"/>
              </a:ext>
            </a:extLst>
          </p:cNvPr>
          <p:cNvCxnSpPr>
            <a:cxnSpLocks/>
          </p:cNvCxnSpPr>
          <p:nvPr/>
        </p:nvCxnSpPr>
        <p:spPr>
          <a:xfrm flipH="1">
            <a:off x="4079776" y="4077072"/>
            <a:ext cx="2304256" cy="2160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D732226-B30A-45BB-84F5-3F1A81D591FC}"/>
              </a:ext>
            </a:extLst>
          </p:cNvPr>
          <p:cNvSpPr txBox="1"/>
          <p:nvPr/>
        </p:nvSpPr>
        <p:spPr>
          <a:xfrm>
            <a:off x="6384032" y="1124744"/>
            <a:ext cx="5400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Реализация задачи на новом языке сводится к копированию папки языка из шаблона и переписывания тестов с одного языка на другой.</a:t>
            </a:r>
          </a:p>
          <a:p>
            <a:endParaRPr lang="ru-RU" dirty="0"/>
          </a:p>
          <a:p>
            <a:r>
              <a:rPr lang="ru-RU" dirty="0"/>
              <a:t>Папка каждого языка повторяет структуру проекта. Файлы типа</a:t>
            </a:r>
            <a:r>
              <a:rPr lang="en-US" dirty="0"/>
              <a:t> pom.xml, </a:t>
            </a:r>
            <a:r>
              <a:rPr lang="en-US" dirty="0" err="1"/>
              <a:t>package.json</a:t>
            </a:r>
            <a:r>
              <a:rPr lang="en-US" dirty="0"/>
              <a:t>, </a:t>
            </a:r>
            <a:r>
              <a:rPr lang="en-US" dirty="0" err="1"/>
              <a:t>CMakeLists</a:t>
            </a:r>
            <a:r>
              <a:rPr lang="ru-RU" dirty="0"/>
              <a:t> уже лежат в образах, поэтому не указываются. </a:t>
            </a:r>
            <a:endParaRPr lang="en-US" dirty="0"/>
          </a:p>
          <a:p>
            <a:endParaRPr lang="en-US" dirty="0"/>
          </a:p>
          <a:p>
            <a:r>
              <a:rPr lang="ru-RU" dirty="0"/>
              <a:t>Содержатся исходники: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 шаблоном решения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 тестами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dirty="0"/>
              <a:t>Структура проекта подразумевается довольно гибкой, но есть ограничения*. 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9D98C02-EEEA-493B-9EAD-EF0B9EB72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pPr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009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91344" y="99238"/>
            <a:ext cx="12169352" cy="1206534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/>
              <a:t>Как выглядит </a:t>
            </a:r>
            <a:r>
              <a:rPr lang="en-US" sz="4000" dirty="0" err="1"/>
              <a:t>manifest.yaml</a:t>
            </a:r>
            <a:r>
              <a:rPr lang="en-US" sz="4000" dirty="0"/>
              <a:t> </a:t>
            </a:r>
            <a:endParaRPr lang="ru-RU" sz="16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58715E7-7FB9-426E-A957-572772BCC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8829" y="852442"/>
            <a:ext cx="3543795" cy="500132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8F1FFE-2382-45ED-96A7-C8097F36C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579333"/>
            <a:ext cx="5182323" cy="42106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45BD48-B418-4EE0-B668-3C5375363310}"/>
              </a:ext>
            </a:extLst>
          </p:cNvPr>
          <p:cNvSpPr txBox="1"/>
          <p:nvPr/>
        </p:nvSpPr>
        <p:spPr>
          <a:xfrm>
            <a:off x="191344" y="1090509"/>
            <a:ext cx="4904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manifest.yaml</a:t>
            </a:r>
            <a:r>
              <a:rPr lang="en-US" sz="2400" dirty="0"/>
              <a:t> </a:t>
            </a:r>
            <a:r>
              <a:rPr lang="ru-RU" sz="2400" dirty="0"/>
              <a:t>для задачи </a:t>
            </a:r>
            <a:r>
              <a:rPr lang="en-US" sz="2400" dirty="0"/>
              <a:t>“Two sum”</a:t>
            </a:r>
            <a:endParaRPr lang="ru-RU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08CC5E-8320-4A66-856A-7B325562D9E4}"/>
              </a:ext>
            </a:extLst>
          </p:cNvPr>
          <p:cNvSpPr txBox="1"/>
          <p:nvPr/>
        </p:nvSpPr>
        <p:spPr>
          <a:xfrm>
            <a:off x="8033028" y="404832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problem.schema.json</a:t>
            </a:r>
            <a:endParaRPr lang="ru-RU" sz="2400" dirty="0"/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06205712-F506-45EA-9E9F-BB53F9C20B9C}"/>
              </a:ext>
            </a:extLst>
          </p:cNvPr>
          <p:cNvCxnSpPr>
            <a:cxnSpLocks/>
          </p:cNvCxnSpPr>
          <p:nvPr/>
        </p:nvCxnSpPr>
        <p:spPr>
          <a:xfrm flipV="1">
            <a:off x="5661699" y="774164"/>
            <a:ext cx="2378517" cy="9266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25D6B59-FA84-4472-851F-8AD9A8FE2947}"/>
              </a:ext>
            </a:extLst>
          </p:cNvPr>
          <p:cNvSpPr txBox="1"/>
          <p:nvPr/>
        </p:nvSpPr>
        <p:spPr>
          <a:xfrm>
            <a:off x="5447927" y="813510"/>
            <a:ext cx="2951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Ссылка на </a:t>
            </a:r>
          </a:p>
          <a:p>
            <a:endParaRPr lang="ru-RU" sz="2400" dirty="0"/>
          </a:p>
          <a:p>
            <a:r>
              <a:rPr lang="ru-RU" sz="2400" dirty="0"/>
              <a:t>      схему валидации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C5FA1B-A86F-42FF-AA3D-636C00372C88}"/>
              </a:ext>
            </a:extLst>
          </p:cNvPr>
          <p:cNvSpPr txBox="1"/>
          <p:nvPr/>
        </p:nvSpPr>
        <p:spPr>
          <a:xfrm>
            <a:off x="6096000" y="4222959"/>
            <a:ext cx="19244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Работает </a:t>
            </a:r>
            <a:endParaRPr lang="en-US" sz="2400" dirty="0"/>
          </a:p>
          <a:p>
            <a:r>
              <a:rPr lang="en-US" sz="2400" dirty="0"/>
              <a:t>autocomplete</a:t>
            </a:r>
            <a:endParaRPr lang="ru-RU" sz="2400" dirty="0"/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25A6A880-1AA6-4B99-AB37-CAF5DD6F03BC}"/>
              </a:ext>
            </a:extLst>
          </p:cNvPr>
          <p:cNvCxnSpPr>
            <a:cxnSpLocks/>
          </p:cNvCxnSpPr>
          <p:nvPr/>
        </p:nvCxnSpPr>
        <p:spPr>
          <a:xfrm flipV="1">
            <a:off x="4043397" y="4582052"/>
            <a:ext cx="4209119" cy="1289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8DC3F85-073C-4A74-9372-B99ACF6098A3}"/>
              </a:ext>
            </a:extLst>
          </p:cNvPr>
          <p:cNvSpPr txBox="1"/>
          <p:nvPr/>
        </p:nvSpPr>
        <p:spPr>
          <a:xfrm>
            <a:off x="657143" y="6063532"/>
            <a:ext cx="10009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Валидация файлов </a:t>
            </a:r>
            <a:r>
              <a:rPr lang="en-US" sz="2400" dirty="0" err="1"/>
              <a:t>manifest.yaml</a:t>
            </a:r>
            <a:r>
              <a:rPr lang="en-US" sz="2400" dirty="0"/>
              <a:t> </a:t>
            </a:r>
            <a:r>
              <a:rPr lang="ru-RU" sz="2400" dirty="0"/>
              <a:t>через </a:t>
            </a:r>
            <a:r>
              <a:rPr lang="en-US" sz="2400" dirty="0"/>
              <a:t>JSON Schema </a:t>
            </a:r>
            <a:r>
              <a:rPr lang="ru-RU" sz="2400" dirty="0"/>
              <a:t>позволяет избежать ввода ошибочных данных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62E51BC-8D50-4C64-A62E-96BF84225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pPr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7366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B4346-03A7-42A5-9D34-6664008DB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78" y="79542"/>
            <a:ext cx="10728324" cy="968208"/>
          </a:xfrm>
        </p:spPr>
        <p:txBody>
          <a:bodyPr>
            <a:normAutofit/>
          </a:bodyPr>
          <a:lstStyle/>
          <a:p>
            <a:r>
              <a:rPr lang="ru-RU" dirty="0"/>
              <a:t>Редактирование задачи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FC64E32-8880-4449-AD8C-BB1257CD8D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72481" y="1047750"/>
            <a:ext cx="8047038" cy="562303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A55947A-62D6-47F9-8B6B-41B92C000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pPr/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62437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821C2A-F17D-4FFC-9145-54B4D7717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34" y="172015"/>
            <a:ext cx="10728324" cy="767401"/>
          </a:xfrm>
        </p:spPr>
        <p:txBody>
          <a:bodyPr/>
          <a:lstStyle/>
          <a:p>
            <a:r>
              <a:rPr lang="ru-RU" dirty="0"/>
              <a:t>Добавление пользовательской задачи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D521A4B-229F-4B2D-86E3-E7ACE484C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pPr/>
              <a:t>26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28E63A-4737-4573-8BF7-BA3A9D584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620" y="1286095"/>
            <a:ext cx="8907118" cy="18576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81A65D-FFD2-4B18-AC62-C9F182EBE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620" y="3589907"/>
            <a:ext cx="7525800" cy="21720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6433EC-CB54-4AF1-829C-06066EA0FCC2}"/>
              </a:ext>
            </a:extLst>
          </p:cNvPr>
          <p:cNvSpPr txBox="1"/>
          <p:nvPr/>
        </p:nvSpPr>
        <p:spPr>
          <a:xfrm>
            <a:off x="133262" y="1268666"/>
            <a:ext cx="27160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Задачей может быть не простая директория, но </a:t>
            </a:r>
            <a:r>
              <a:rPr lang="en-US" sz="2400" dirty="0"/>
              <a:t>git submodule</a:t>
            </a:r>
            <a:endParaRPr lang="ru-RU" sz="2400" dirty="0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8A914CCD-78F0-4965-B1ED-FB125AF903A4}"/>
              </a:ext>
            </a:extLst>
          </p:cNvPr>
          <p:cNvCxnSpPr>
            <a:cxnSpLocks/>
          </p:cNvCxnSpPr>
          <p:nvPr/>
        </p:nvCxnSpPr>
        <p:spPr>
          <a:xfrm flipV="1">
            <a:off x="1702051" y="2471596"/>
            <a:ext cx="1928389" cy="14485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245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B4346-03A7-42A5-9D34-6664008DB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78" y="79542"/>
            <a:ext cx="10728324" cy="968208"/>
          </a:xfrm>
        </p:spPr>
        <p:txBody>
          <a:bodyPr>
            <a:normAutofit/>
          </a:bodyPr>
          <a:lstStyle/>
          <a:p>
            <a:r>
              <a:rPr lang="en-US" dirty="0"/>
              <a:t>JSON Schema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8BE86B-497D-454E-9F65-0D41FE289B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41037" y="1047750"/>
            <a:ext cx="3448216" cy="56383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EDD65D-FBD4-471E-B35B-45C8FFBA1F7B}"/>
              </a:ext>
            </a:extLst>
          </p:cNvPr>
          <p:cNvSpPr txBox="1"/>
          <p:nvPr/>
        </p:nvSpPr>
        <p:spPr>
          <a:xfrm>
            <a:off x="6353665" y="1047750"/>
            <a:ext cx="573149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Фрагмент из файла </a:t>
            </a:r>
            <a:r>
              <a:rPr lang="en-US" sz="2400" dirty="0"/>
              <a:t>`</a:t>
            </a:r>
            <a:r>
              <a:rPr lang="en-US" sz="2400" dirty="0" err="1"/>
              <a:t>problem.schema.json</a:t>
            </a:r>
            <a:r>
              <a:rPr lang="en-US" sz="2400" dirty="0"/>
              <a:t>`</a:t>
            </a:r>
            <a:r>
              <a:rPr lang="ru-RU" sz="2400" dirty="0"/>
              <a:t>, </a:t>
            </a:r>
          </a:p>
          <a:p>
            <a:r>
              <a:rPr lang="ru-RU" sz="2400" dirty="0"/>
              <a:t>описывающий структуру поля </a:t>
            </a:r>
            <a:r>
              <a:rPr lang="en-US" sz="2400" dirty="0"/>
              <a:t>`</a:t>
            </a:r>
            <a:r>
              <a:rPr lang="en-US" sz="2400" dirty="0" err="1"/>
              <a:t>langugages</a:t>
            </a:r>
            <a:r>
              <a:rPr lang="en-US" sz="2400" dirty="0"/>
              <a:t>`</a:t>
            </a:r>
            <a:r>
              <a:rPr lang="ru-RU" sz="2400" dirty="0"/>
              <a:t>. </a:t>
            </a:r>
          </a:p>
          <a:p>
            <a:endParaRPr lang="ru-RU" sz="2400" dirty="0"/>
          </a:p>
          <a:p>
            <a:r>
              <a:rPr lang="ru-RU" sz="2400" dirty="0"/>
              <a:t>Это массив с уникальными значениями, где значение может быть </a:t>
            </a:r>
            <a:r>
              <a:rPr lang="en-US" sz="2400" dirty="0" err="1"/>
              <a:t>Cpp</a:t>
            </a:r>
            <a:r>
              <a:rPr lang="en-US" sz="2400" dirty="0"/>
              <a:t>, Java </a:t>
            </a:r>
            <a:r>
              <a:rPr lang="ru-RU" sz="2400" dirty="0"/>
              <a:t>или </a:t>
            </a:r>
            <a:r>
              <a:rPr lang="en-US" sz="2400" dirty="0" err="1"/>
              <a:t>Javascript</a:t>
            </a:r>
            <a:r>
              <a:rPr lang="ru-RU" sz="2400" dirty="0"/>
              <a:t>. 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F23C50-44AA-4CFF-88A3-740C44E3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pPr/>
              <a:t>27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7954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B4346-03A7-42A5-9D34-6664008DB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78" y="79541"/>
            <a:ext cx="10528072" cy="721737"/>
          </a:xfrm>
        </p:spPr>
        <p:txBody>
          <a:bodyPr>
            <a:normAutofit/>
          </a:bodyPr>
          <a:lstStyle/>
          <a:p>
            <a:r>
              <a:rPr lang="ru-RU" dirty="0"/>
              <a:t>Совместное редактирование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BBE53E-8C2A-4C16-8D36-12AF39FA2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113" y="2378867"/>
            <a:ext cx="8147655" cy="411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F2217D-D572-4EE7-A714-CC3CBD2D4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>
            <a:off x="515988" y="2117995"/>
            <a:ext cx="1080120" cy="12696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84FC05-983A-4529-977A-0E8EBE50F7C0}"/>
              </a:ext>
            </a:extLst>
          </p:cNvPr>
          <p:cNvSpPr txBox="1"/>
          <p:nvPr/>
        </p:nvSpPr>
        <p:spPr>
          <a:xfrm>
            <a:off x="240628" y="1118668"/>
            <a:ext cx="10364771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600" dirty="0"/>
              <a:t>Используются </a:t>
            </a:r>
            <a:r>
              <a:rPr lang="en-US" sz="2600" dirty="0"/>
              <a:t>CRDT</a:t>
            </a:r>
            <a:r>
              <a:rPr lang="ru-RU" sz="2600" dirty="0"/>
              <a:t> (Бесконфликтные реплицированные типы данных)</a:t>
            </a:r>
            <a:r>
              <a:rPr lang="en-US" sz="2600" dirty="0"/>
              <a:t> </a:t>
            </a:r>
            <a:r>
              <a:rPr lang="ru-RU" sz="2600" dirty="0"/>
              <a:t>из библиотеки </a:t>
            </a:r>
            <a:r>
              <a:rPr lang="en-US" sz="2600" dirty="0" err="1"/>
              <a:t>Yjs</a:t>
            </a:r>
            <a:endParaRPr lang="ru-RU" sz="26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6D3638C-70E6-46FF-B0D4-F756E4CD4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pPr/>
              <a:t>28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3211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B4346-03A7-42A5-9D34-6664008DB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78" y="79542"/>
            <a:ext cx="10728324" cy="968208"/>
          </a:xfrm>
        </p:spPr>
        <p:txBody>
          <a:bodyPr>
            <a:normAutofit/>
          </a:bodyPr>
          <a:lstStyle/>
          <a:p>
            <a:r>
              <a:rPr lang="ru-RU" dirty="0"/>
              <a:t>Совместное редактирование через </a:t>
            </a:r>
            <a:r>
              <a:rPr lang="en-US" dirty="0"/>
              <a:t>WebRTC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85A1AD-B8BD-4DA7-9C18-6499E2F86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1166439"/>
            <a:ext cx="8738384" cy="5387104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438EDE-A51E-4305-8F64-CAE9A984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pPr/>
              <a:t>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7433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D5C803D6-4AFD-4B45-B783-EC137DDBA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-7756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/>
              <a:t>Цели и задачи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DA0D9BDD-789F-4C58-A908-03BB4490F592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26940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SB Sans Display Light"/>
              </a:rPr>
              <a:t>Провести анализ предметной области</a:t>
            </a:r>
          </a:p>
          <a:p>
            <a:r>
              <a:rPr lang="ru-RU" dirty="0">
                <a:latin typeface="SB Sans Display Light"/>
              </a:rPr>
              <a:t>Провести анализ существующих аналогов</a:t>
            </a:r>
          </a:p>
          <a:p>
            <a:r>
              <a:rPr lang="ru-RU" dirty="0">
                <a:latin typeface="SB Sans Display Light"/>
              </a:rPr>
              <a:t>Разработать архитектуру онлайн-платформы</a:t>
            </a:r>
          </a:p>
          <a:p>
            <a:r>
              <a:rPr lang="ru-RU" dirty="0">
                <a:latin typeface="SB Sans Display Light"/>
              </a:rPr>
              <a:t>Продемонстрировать работу онлайн-платформы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1EC0-3F4C-471A-ABA6-6942D157B899}"/>
              </a:ext>
            </a:extLst>
          </p:cNvPr>
          <p:cNvSpPr txBox="1"/>
          <p:nvPr/>
        </p:nvSpPr>
        <p:spPr>
          <a:xfrm>
            <a:off x="647700" y="124799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SB Sans Display Light"/>
              </a:rPr>
              <a:t>Цель работы: </a:t>
            </a:r>
            <a:r>
              <a:rPr lang="ru-RU" sz="2400" dirty="0">
                <a:latin typeface="SB Sans Display Light"/>
              </a:rPr>
              <a:t>ускорение процесса обучения программированию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6066B0-6D17-445A-B184-7E36A073E860}"/>
              </a:ext>
            </a:extLst>
          </p:cNvPr>
          <p:cNvSpPr txBox="1"/>
          <p:nvPr/>
        </p:nvSpPr>
        <p:spPr>
          <a:xfrm>
            <a:off x="5567779" y="2646464"/>
            <a:ext cx="1328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latin typeface="SB Sans Display Light"/>
              </a:rPr>
              <a:t>Задачи</a:t>
            </a:r>
            <a:endParaRPr lang="ru-RU" sz="2000" b="1" dirty="0">
              <a:latin typeface="SB Sans Display Light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6236F5D-6805-42D5-BF68-55D80476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0487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B4346-03A7-42A5-9D34-6664008DB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77" y="79542"/>
            <a:ext cx="11604397" cy="920584"/>
          </a:xfrm>
        </p:spPr>
        <p:txBody>
          <a:bodyPr>
            <a:normAutofit/>
          </a:bodyPr>
          <a:lstStyle/>
          <a:p>
            <a:r>
              <a:rPr lang="ru-RU" dirty="0"/>
              <a:t>Совместное редактирование через</a:t>
            </a:r>
            <a:r>
              <a:rPr lang="en-US" dirty="0"/>
              <a:t> WebSocket</a:t>
            </a:r>
            <a:endParaRPr lang="ru-RU" dirty="0"/>
          </a:p>
        </p:txBody>
      </p:sp>
      <p:pic>
        <p:nvPicPr>
          <p:cNvPr id="3078" name="Picture 6" descr="PlantUML Diagram">
            <a:extLst>
              <a:ext uri="{FF2B5EF4-FFF2-40B4-BE49-F238E27FC236}">
                <a16:creationId xmlns:a16="http://schemas.microsoft.com/office/drawing/2014/main" id="{D28A03D1-622F-4159-A998-DE6C34897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191" y="1649015"/>
            <a:ext cx="6457618" cy="355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C77C915-8862-4AE7-AEE9-437CE50E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pPr/>
              <a:t>30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8101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45167C9-939E-4B7B-81BD-C488C0636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02" y="57913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/>
              <a:t>Выбранные средства разработки</a:t>
            </a: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1B383C82-836A-4365-AF4C-44B260D79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9680" y="4699671"/>
            <a:ext cx="1229049" cy="122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96DE3640-E658-4E2D-A192-B58ABB3D8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000" y="4887554"/>
            <a:ext cx="1239686" cy="92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32AA0B9-67A2-4DE4-B1AF-2C110DE3A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220" y="4806227"/>
            <a:ext cx="1438070" cy="101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6DD786EC-4AB5-4257-A0D1-2D2834F17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864" y="1961398"/>
            <a:ext cx="1050822" cy="105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B82F1FC8-1653-4F45-B9A2-6C483EDA7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95" y="2013574"/>
            <a:ext cx="1193319" cy="89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745DB462-7267-40F7-A9A0-0F821C7E4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542" y="1933689"/>
            <a:ext cx="1050822" cy="105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93C4D7F-8A34-4691-8CC7-3826B51E66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08660" y="4383357"/>
            <a:ext cx="1137755" cy="1577344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457A51CD-D5CF-4905-B463-F94626638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273" y="4671101"/>
            <a:ext cx="1137755" cy="113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35071C02-F368-42FA-BBEC-E1C187659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54" y="1690688"/>
            <a:ext cx="2307599" cy="159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Picture background">
            <a:extLst>
              <a:ext uri="{FF2B5EF4-FFF2-40B4-BE49-F238E27FC236}">
                <a16:creationId xmlns:a16="http://schemas.microsoft.com/office/drawing/2014/main" id="{633C36EA-E3DF-4564-AF75-0D466A00B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275" y="1961398"/>
            <a:ext cx="2146360" cy="105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5476ECE-916B-4989-A56A-BB02F4781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pPr/>
              <a:t>31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66471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5F2B38A7-27CE-443A-9748-0E196388B965}"/>
              </a:ext>
            </a:extLst>
          </p:cNvPr>
          <p:cNvSpPr/>
          <p:nvPr/>
        </p:nvSpPr>
        <p:spPr>
          <a:xfrm>
            <a:off x="5257800" y="2388073"/>
            <a:ext cx="6553200" cy="422934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latin typeface="SB Sans Display Light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67801C2C-477B-421C-90D4-3FB854EAFBD1}"/>
              </a:ext>
            </a:extLst>
          </p:cNvPr>
          <p:cNvGrpSpPr/>
          <p:nvPr/>
        </p:nvGrpSpPr>
        <p:grpSpPr>
          <a:xfrm>
            <a:off x="5885290" y="3105121"/>
            <a:ext cx="2624847" cy="864096"/>
            <a:chOff x="5062312" y="2308196"/>
            <a:chExt cx="2624847" cy="864096"/>
          </a:xfrm>
        </p:grpSpPr>
        <p:sp>
          <p:nvSpPr>
            <p:cNvPr id="3" name="Прямоугольник: скругленные углы 2">
              <a:extLst>
                <a:ext uri="{FF2B5EF4-FFF2-40B4-BE49-F238E27FC236}">
                  <a16:creationId xmlns:a16="http://schemas.microsoft.com/office/drawing/2014/main" id="{00C3163E-FC42-4557-B176-8FF8E9DC2C13}"/>
                </a:ext>
              </a:extLst>
            </p:cNvPr>
            <p:cNvSpPr/>
            <p:nvPr/>
          </p:nvSpPr>
          <p:spPr bwMode="auto">
            <a:xfrm>
              <a:off x="5062312" y="2308196"/>
              <a:ext cx="2624847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sz="2600" dirty="0">
                  <a:latin typeface="SB Sans Display Light"/>
                </a:rPr>
                <a:t>Test-Runner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1028FD26-C207-4240-A70C-BFA3CCB500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1814" y="2456682"/>
              <a:ext cx="548258" cy="54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CB9CF358-DB71-4E15-B57A-577D0003355C}"/>
              </a:ext>
            </a:extLst>
          </p:cNvPr>
          <p:cNvGrpSpPr/>
          <p:nvPr/>
        </p:nvGrpSpPr>
        <p:grpSpPr>
          <a:xfrm>
            <a:off x="617312" y="2459104"/>
            <a:ext cx="1819836" cy="864096"/>
            <a:chOff x="4928918" y="2270225"/>
            <a:chExt cx="1819836" cy="864096"/>
          </a:xfrm>
        </p:grpSpPr>
        <p:sp>
          <p:nvSpPr>
            <p:cNvPr id="21" name="Прямоугольник: скругленные углы 20">
              <a:extLst>
                <a:ext uri="{FF2B5EF4-FFF2-40B4-BE49-F238E27FC236}">
                  <a16:creationId xmlns:a16="http://schemas.microsoft.com/office/drawing/2014/main" id="{B9098924-8445-42C2-BCF5-B9CD8A374626}"/>
                </a:ext>
              </a:extLst>
            </p:cNvPr>
            <p:cNvSpPr/>
            <p:nvPr/>
          </p:nvSpPr>
          <p:spPr>
            <a:xfrm>
              <a:off x="4928918" y="2270225"/>
              <a:ext cx="1819836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sz="2600" dirty="0">
                  <a:latin typeface="SB Sans Display Light"/>
                </a:rPr>
                <a:t>Kafka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167F1B2C-EC2C-4A34-AD4A-E8CE16F0F9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3147" y="2417274"/>
              <a:ext cx="812706" cy="606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Дуга 22">
            <a:extLst>
              <a:ext uri="{FF2B5EF4-FFF2-40B4-BE49-F238E27FC236}">
                <a16:creationId xmlns:a16="http://schemas.microsoft.com/office/drawing/2014/main" id="{D163A2A2-476A-4C28-A4EA-47453CB50177}"/>
              </a:ext>
            </a:extLst>
          </p:cNvPr>
          <p:cNvSpPr/>
          <p:nvPr/>
        </p:nvSpPr>
        <p:spPr bwMode="auto">
          <a:xfrm>
            <a:off x="2227816" y="1806218"/>
            <a:ext cx="3507810" cy="1449948"/>
          </a:xfrm>
          <a:prstGeom prst="arc">
            <a:avLst>
              <a:gd name="adj1" fmla="val 11070331"/>
              <a:gd name="adj2" fmla="val 21339318"/>
            </a:avLst>
          </a:prstGeom>
          <a:ln w="571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2600">
              <a:latin typeface="SB Sans Display Ligh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5493D8-DD02-48A0-9834-18BC68DAB72A}"/>
              </a:ext>
            </a:extLst>
          </p:cNvPr>
          <p:cNvSpPr txBox="1"/>
          <p:nvPr/>
        </p:nvSpPr>
        <p:spPr bwMode="auto">
          <a:xfrm>
            <a:off x="420757" y="240577"/>
            <a:ext cx="111521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SB Sans Display Light"/>
              </a:rPr>
              <a:t>Возможности горизонтального масштабирования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502F1F-A122-4942-92FF-5955F90C241A}"/>
              </a:ext>
            </a:extLst>
          </p:cNvPr>
          <p:cNvSpPr txBox="1"/>
          <p:nvPr/>
        </p:nvSpPr>
        <p:spPr bwMode="auto">
          <a:xfrm>
            <a:off x="630803" y="3439265"/>
            <a:ext cx="546519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latin typeface="SB Sans Display Light"/>
              </a:rPr>
              <a:t>Один из исполнителей получит задачу на тестирование</a:t>
            </a:r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AC403ABC-DDCF-471B-B44A-5EFB739930CB}"/>
              </a:ext>
            </a:extLst>
          </p:cNvPr>
          <p:cNvGrpSpPr/>
          <p:nvPr/>
        </p:nvGrpSpPr>
        <p:grpSpPr>
          <a:xfrm>
            <a:off x="5894817" y="4213069"/>
            <a:ext cx="2624847" cy="864096"/>
            <a:chOff x="5062312" y="2308196"/>
            <a:chExt cx="2624847" cy="864096"/>
          </a:xfrm>
        </p:grpSpPr>
        <p:sp>
          <p:nvSpPr>
            <p:cNvPr id="31" name="Прямоугольник: скругленные углы 30">
              <a:extLst>
                <a:ext uri="{FF2B5EF4-FFF2-40B4-BE49-F238E27FC236}">
                  <a16:creationId xmlns:a16="http://schemas.microsoft.com/office/drawing/2014/main" id="{5E25C85F-A3E9-487A-8A86-99C2CBFBFEBB}"/>
                </a:ext>
              </a:extLst>
            </p:cNvPr>
            <p:cNvSpPr/>
            <p:nvPr/>
          </p:nvSpPr>
          <p:spPr bwMode="auto">
            <a:xfrm>
              <a:off x="5062312" y="2308196"/>
              <a:ext cx="2624847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sz="2600" dirty="0">
                  <a:latin typeface="SB Sans Display Light"/>
                </a:rPr>
                <a:t>Test-Runner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33" name="Picture 10">
              <a:extLst>
                <a:ext uri="{FF2B5EF4-FFF2-40B4-BE49-F238E27FC236}">
                  <a16:creationId xmlns:a16="http://schemas.microsoft.com/office/drawing/2014/main" id="{6471D5A0-267B-4388-9B7B-A571E49CE9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1814" y="2456682"/>
              <a:ext cx="548258" cy="54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21CB4B49-A1C4-46E4-BDBE-CAB70009328D}"/>
              </a:ext>
            </a:extLst>
          </p:cNvPr>
          <p:cNvGrpSpPr/>
          <p:nvPr/>
        </p:nvGrpSpPr>
        <p:grpSpPr>
          <a:xfrm>
            <a:off x="5885291" y="5362165"/>
            <a:ext cx="2624847" cy="864096"/>
            <a:chOff x="5062312" y="2308196"/>
            <a:chExt cx="2624847" cy="864096"/>
          </a:xfrm>
        </p:grpSpPr>
        <p:sp>
          <p:nvSpPr>
            <p:cNvPr id="35" name="Прямоугольник: скругленные углы 34">
              <a:extLst>
                <a:ext uri="{FF2B5EF4-FFF2-40B4-BE49-F238E27FC236}">
                  <a16:creationId xmlns:a16="http://schemas.microsoft.com/office/drawing/2014/main" id="{3F46B0CC-AE1D-4B65-8EED-87943275C3A7}"/>
                </a:ext>
              </a:extLst>
            </p:cNvPr>
            <p:cNvSpPr/>
            <p:nvPr/>
          </p:nvSpPr>
          <p:spPr bwMode="auto">
            <a:xfrm>
              <a:off x="5062312" y="2308196"/>
              <a:ext cx="2624847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sz="2600" dirty="0">
                  <a:latin typeface="SB Sans Display Light"/>
                </a:rPr>
                <a:t>Test-Runner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36" name="Picture 10">
              <a:extLst>
                <a:ext uri="{FF2B5EF4-FFF2-40B4-BE49-F238E27FC236}">
                  <a16:creationId xmlns:a16="http://schemas.microsoft.com/office/drawing/2014/main" id="{5106FF43-599E-46BD-AC0F-C2D05616D4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1814" y="2456682"/>
              <a:ext cx="548258" cy="54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90781F3F-5732-402A-BA38-9728CE69BE98}"/>
              </a:ext>
            </a:extLst>
          </p:cNvPr>
          <p:cNvGrpSpPr/>
          <p:nvPr/>
        </p:nvGrpSpPr>
        <p:grpSpPr>
          <a:xfrm>
            <a:off x="8809465" y="3105121"/>
            <a:ext cx="2624847" cy="864096"/>
            <a:chOff x="5062312" y="2308196"/>
            <a:chExt cx="2624847" cy="864096"/>
          </a:xfrm>
        </p:grpSpPr>
        <p:sp>
          <p:nvSpPr>
            <p:cNvPr id="38" name="Прямоугольник: скругленные углы 37">
              <a:extLst>
                <a:ext uri="{FF2B5EF4-FFF2-40B4-BE49-F238E27FC236}">
                  <a16:creationId xmlns:a16="http://schemas.microsoft.com/office/drawing/2014/main" id="{05AEDFB6-FE8A-486D-877A-F14838708956}"/>
                </a:ext>
              </a:extLst>
            </p:cNvPr>
            <p:cNvSpPr/>
            <p:nvPr/>
          </p:nvSpPr>
          <p:spPr bwMode="auto">
            <a:xfrm>
              <a:off x="5062312" y="2308196"/>
              <a:ext cx="2624847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sz="2600" dirty="0">
                  <a:latin typeface="SB Sans Display Light"/>
                </a:rPr>
                <a:t>Test-Runner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39" name="Picture 10">
              <a:extLst>
                <a:ext uri="{FF2B5EF4-FFF2-40B4-BE49-F238E27FC236}">
                  <a16:creationId xmlns:a16="http://schemas.microsoft.com/office/drawing/2014/main" id="{E86BDEE2-A13D-4EE8-AE03-FE21D5AB07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1814" y="2456682"/>
              <a:ext cx="548258" cy="54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07A9EC97-8291-4754-AC1D-B55BC1F4CE9F}"/>
              </a:ext>
            </a:extLst>
          </p:cNvPr>
          <p:cNvGrpSpPr/>
          <p:nvPr/>
        </p:nvGrpSpPr>
        <p:grpSpPr>
          <a:xfrm>
            <a:off x="8818992" y="4213069"/>
            <a:ext cx="2624847" cy="864096"/>
            <a:chOff x="5062312" y="2308196"/>
            <a:chExt cx="2624847" cy="864096"/>
          </a:xfrm>
        </p:grpSpPr>
        <p:sp>
          <p:nvSpPr>
            <p:cNvPr id="41" name="Прямоугольник: скругленные углы 40">
              <a:extLst>
                <a:ext uri="{FF2B5EF4-FFF2-40B4-BE49-F238E27FC236}">
                  <a16:creationId xmlns:a16="http://schemas.microsoft.com/office/drawing/2014/main" id="{7373ACBD-2D16-4FDD-AEFC-DD013AF2F4EE}"/>
                </a:ext>
              </a:extLst>
            </p:cNvPr>
            <p:cNvSpPr/>
            <p:nvPr/>
          </p:nvSpPr>
          <p:spPr bwMode="auto">
            <a:xfrm>
              <a:off x="5062312" y="2308196"/>
              <a:ext cx="2624847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sz="2600" dirty="0">
                  <a:latin typeface="SB Sans Display Light"/>
                </a:rPr>
                <a:t>Test-Runner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42" name="Picture 10">
              <a:extLst>
                <a:ext uri="{FF2B5EF4-FFF2-40B4-BE49-F238E27FC236}">
                  <a16:creationId xmlns:a16="http://schemas.microsoft.com/office/drawing/2014/main" id="{0532AD72-102C-439A-BA09-F2DED0491D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1814" y="2456682"/>
              <a:ext cx="548258" cy="54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4B0F8E4A-518F-4DF2-B63D-F7B640D98882}"/>
              </a:ext>
            </a:extLst>
          </p:cNvPr>
          <p:cNvGrpSpPr/>
          <p:nvPr/>
        </p:nvGrpSpPr>
        <p:grpSpPr>
          <a:xfrm>
            <a:off x="8809466" y="5362165"/>
            <a:ext cx="2624847" cy="864096"/>
            <a:chOff x="5062312" y="2308196"/>
            <a:chExt cx="2624847" cy="864096"/>
          </a:xfrm>
        </p:grpSpPr>
        <p:sp>
          <p:nvSpPr>
            <p:cNvPr id="44" name="Прямоугольник: скругленные углы 43">
              <a:extLst>
                <a:ext uri="{FF2B5EF4-FFF2-40B4-BE49-F238E27FC236}">
                  <a16:creationId xmlns:a16="http://schemas.microsoft.com/office/drawing/2014/main" id="{F9EB1EEB-D460-4C1C-A4A8-513131BA8550}"/>
                </a:ext>
              </a:extLst>
            </p:cNvPr>
            <p:cNvSpPr/>
            <p:nvPr/>
          </p:nvSpPr>
          <p:spPr bwMode="auto">
            <a:xfrm>
              <a:off x="5062312" y="2308196"/>
              <a:ext cx="2624847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sz="2600" dirty="0">
                  <a:latin typeface="SB Sans Display Light"/>
                </a:rPr>
                <a:t>Test-Runner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45" name="Picture 10">
              <a:extLst>
                <a:ext uri="{FF2B5EF4-FFF2-40B4-BE49-F238E27FC236}">
                  <a16:creationId xmlns:a16="http://schemas.microsoft.com/office/drawing/2014/main" id="{591DC3EB-A272-4DA7-B0AB-90807C082E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1814" y="2456682"/>
              <a:ext cx="548258" cy="54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ED971BA-621B-484C-B88F-0438AF82FD31}"/>
              </a:ext>
            </a:extLst>
          </p:cNvPr>
          <p:cNvSpPr txBox="1"/>
          <p:nvPr/>
        </p:nvSpPr>
        <p:spPr>
          <a:xfrm>
            <a:off x="7262307" y="2398709"/>
            <a:ext cx="27809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latin typeface="SB Sans Display Light"/>
              </a:rPr>
              <a:t>Группа </a:t>
            </a:r>
            <a:r>
              <a:rPr lang="en-US" sz="2600" dirty="0">
                <a:latin typeface="SB Sans Display Light"/>
              </a:rPr>
              <a:t>test-runner</a:t>
            </a:r>
            <a:endParaRPr lang="ru-RU" sz="2600" dirty="0">
              <a:latin typeface="SB Sans Display Light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3CC9CB3-B419-4E7B-B370-B5743CAD0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pPr/>
              <a:t>32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2358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B4346-03A7-42A5-9D34-6664008DB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828" y="315444"/>
            <a:ext cx="10528072" cy="796759"/>
          </a:xfrm>
        </p:spPr>
        <p:txBody>
          <a:bodyPr>
            <a:normAutofit/>
          </a:bodyPr>
          <a:lstStyle/>
          <a:p>
            <a:r>
              <a:rPr lang="ru-RU" dirty="0"/>
              <a:t>Карта сайта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66EE5A-7088-48F0-88D6-6952A379BE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4082" y="1419126"/>
            <a:ext cx="11257626" cy="4529187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B768A56-38F1-47B0-9409-C104792CF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pPr/>
              <a:t>33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3168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ED4634-EEB2-4E41-8127-24B8AFA17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476" y="393571"/>
            <a:ext cx="5784524" cy="1454083"/>
          </a:xfrm>
        </p:spPr>
        <p:txBody>
          <a:bodyPr>
            <a:normAutofit/>
          </a:bodyPr>
          <a:lstStyle/>
          <a:p>
            <a:r>
              <a:rPr lang="ru-RU" dirty="0"/>
              <a:t>Алгоритм запуска тестирования решения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A8737BC-E8B7-4DBC-9CEE-B281E4BF4B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09123" y="0"/>
            <a:ext cx="5561508" cy="693939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BC41E67-2071-4DE4-81A2-5C3625C6A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pPr/>
              <a:t>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13701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212D68-A057-45F7-AEE7-DBF7C0111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435" y="84777"/>
            <a:ext cx="10728324" cy="710466"/>
          </a:xfrm>
        </p:spPr>
        <p:txBody>
          <a:bodyPr/>
          <a:lstStyle/>
          <a:p>
            <a:r>
              <a:rPr lang="ru-RU" dirty="0"/>
              <a:t>Диаграммы классов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5ECEEE2-6721-4E37-AD93-ABD5DF3A68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1435" y="2158738"/>
            <a:ext cx="5963633" cy="439326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98711F-F9B3-4688-8763-0E10B242DA8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21311" y="1320567"/>
            <a:ext cx="5281374" cy="52314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797952-6060-47E1-AA9A-8876C5020556}"/>
              </a:ext>
            </a:extLst>
          </p:cNvPr>
          <p:cNvSpPr txBox="1"/>
          <p:nvPr/>
        </p:nvSpPr>
        <p:spPr>
          <a:xfrm>
            <a:off x="531435" y="1697073"/>
            <a:ext cx="3195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Классы веб-сервера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185A27-B744-4D78-A11E-09BFE1DC7B64}"/>
              </a:ext>
            </a:extLst>
          </p:cNvPr>
          <p:cNvSpPr txBox="1"/>
          <p:nvPr/>
        </p:nvSpPr>
        <p:spPr>
          <a:xfrm>
            <a:off x="6721311" y="871998"/>
            <a:ext cx="3195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Классы </a:t>
            </a:r>
            <a:r>
              <a:rPr lang="en-US" sz="2400" dirty="0"/>
              <a:t>Task-Runner</a:t>
            </a:r>
            <a:endParaRPr lang="ru-RU" sz="2400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C4ADC60B-C93F-4DEC-AB45-D39E59181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pPr/>
              <a:t>35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319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B826F6-3EA2-4A6E-BBDD-8DB63D98A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0808" y="210311"/>
            <a:ext cx="8770384" cy="6437377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105D721-944A-4597-A6F1-2D61AFA83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5137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B7F486-B05D-42FA-BE10-552492E2946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311433" y="21799"/>
            <a:ext cx="9569133" cy="681440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939DDE9-3BD6-4E60-B86C-1D74E9F70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4273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65494FE-39C5-4E2F-973D-617969C2841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98372" y="207732"/>
            <a:ext cx="10795256" cy="6442535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F9C03DF-47B0-416B-A35F-FE9972C8E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pPr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3521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85730A-1ABF-4AFD-993F-BC020D461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761" y="280838"/>
            <a:ext cx="11064478" cy="6296324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22A61BE-BEC8-4BAD-910E-1993650C6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pPr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3514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6DE635C-24D1-45EF-9424-81517A5B7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45" y="205876"/>
            <a:ext cx="11314509" cy="6446248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CD31051-2BD7-495D-A8E5-FFD72B1F4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pPr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4048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" name="Дуга 35">
            <a:extLst>
              <a:ext uri="{FF2B5EF4-FFF2-40B4-BE49-F238E27FC236}">
                <a16:creationId xmlns:a16="http://schemas.microsoft.com/office/drawing/2014/main" id="{FDCF4970-BDB1-4662-92EF-978CFFF516B5}"/>
              </a:ext>
            </a:extLst>
          </p:cNvPr>
          <p:cNvSpPr/>
          <p:nvPr/>
        </p:nvSpPr>
        <p:spPr>
          <a:xfrm>
            <a:off x="6521547" y="2286307"/>
            <a:ext cx="3041980" cy="1449948"/>
          </a:xfrm>
          <a:prstGeom prst="arc">
            <a:avLst>
              <a:gd name="adj1" fmla="val 11070331"/>
              <a:gd name="adj2" fmla="val 21339318"/>
            </a:avLst>
          </a:prstGeom>
          <a:ln w="571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2600">
              <a:latin typeface="SB Sans Display Light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AAB577-5A47-40A8-91DA-840D99FD4239}"/>
              </a:ext>
            </a:extLst>
          </p:cNvPr>
          <p:cNvSpPr txBox="1"/>
          <p:nvPr/>
        </p:nvSpPr>
        <p:spPr>
          <a:xfrm>
            <a:off x="210378" y="69578"/>
            <a:ext cx="117712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SB Sans Display Light"/>
              </a:rPr>
              <a:t>Какая последовательность действий приводит к такому результату?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FCCC39A-BF2C-4D16-96F3-AA3F3ABF8D16}"/>
              </a:ext>
            </a:extLst>
          </p:cNvPr>
          <p:cNvGrpSpPr/>
          <p:nvPr/>
        </p:nvGrpSpPr>
        <p:grpSpPr>
          <a:xfrm>
            <a:off x="466221" y="2858236"/>
            <a:ext cx="2314058" cy="864096"/>
            <a:chOff x="876403" y="2278198"/>
            <a:chExt cx="2314058" cy="864096"/>
          </a:xfrm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65F6CAA8-C2EB-4247-ABBA-26827D47253D}"/>
                </a:ext>
              </a:extLst>
            </p:cNvPr>
            <p:cNvSpPr/>
            <p:nvPr/>
          </p:nvSpPr>
          <p:spPr bwMode="auto">
            <a:xfrm>
              <a:off x="876403" y="2278198"/>
              <a:ext cx="2314058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ru-RU" sz="2600" dirty="0" err="1">
                  <a:latin typeface="SB Sans Display Light"/>
                </a:rPr>
                <a:t>Фронтенд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7F347C35-4642-480E-9F22-38FD904BA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409" y="2457605"/>
              <a:ext cx="777073" cy="548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C84C41CD-152C-4AA2-B64B-522827C033C0}"/>
              </a:ext>
            </a:extLst>
          </p:cNvPr>
          <p:cNvGrpSpPr/>
          <p:nvPr/>
        </p:nvGrpSpPr>
        <p:grpSpPr>
          <a:xfrm>
            <a:off x="5716749" y="2873612"/>
            <a:ext cx="2371570" cy="864096"/>
            <a:chOff x="5142282" y="2340357"/>
            <a:chExt cx="2371570" cy="864096"/>
          </a:xfrm>
        </p:grpSpPr>
        <p:sp>
          <p:nvSpPr>
            <p:cNvPr id="7" name="Прямоугольник: скругленные углы 6">
              <a:extLst>
                <a:ext uri="{FF2B5EF4-FFF2-40B4-BE49-F238E27FC236}">
                  <a16:creationId xmlns:a16="http://schemas.microsoft.com/office/drawing/2014/main" id="{360EC466-8330-428B-B2A9-B98CCD1B417B}"/>
                </a:ext>
              </a:extLst>
            </p:cNvPr>
            <p:cNvSpPr/>
            <p:nvPr/>
          </p:nvSpPr>
          <p:spPr bwMode="auto">
            <a:xfrm>
              <a:off x="5142282" y="2340357"/>
              <a:ext cx="2371570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ru-RU" sz="2600" dirty="0" err="1">
                  <a:latin typeface="SB Sans Display Light"/>
                </a:rPr>
                <a:t>Вебсервер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8" name="Picture 12">
              <a:extLst>
                <a:ext uri="{FF2B5EF4-FFF2-40B4-BE49-F238E27FC236}">
                  <a16:creationId xmlns:a16="http://schemas.microsoft.com/office/drawing/2014/main" id="{DEBCE4F5-3A31-4731-979D-E5BBFCCC24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6952" y="2557823"/>
              <a:ext cx="572219" cy="429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F1DAB30B-EECC-4773-8587-A8380E25F89A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780279" y="3290284"/>
            <a:ext cx="2936470" cy="153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025795D-256E-47EB-A007-37FE19B8D8E8}"/>
              </a:ext>
            </a:extLst>
          </p:cNvPr>
          <p:cNvSpPr txBox="1"/>
          <p:nvPr/>
        </p:nvSpPr>
        <p:spPr>
          <a:xfrm>
            <a:off x="3062729" y="2851768"/>
            <a:ext cx="237157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latin typeface="SB Sans Display Light"/>
              </a:rPr>
              <a:t>Решение в </a:t>
            </a:r>
            <a:r>
              <a:rPr lang="en-US" sz="2600" dirty="0">
                <a:latin typeface="SB Sans Display Light"/>
              </a:rPr>
              <a:t>JSON </a:t>
            </a:r>
            <a:r>
              <a:rPr lang="ru-RU" sz="2600" dirty="0">
                <a:latin typeface="SB Sans Display Light"/>
              </a:rPr>
              <a:t>по</a:t>
            </a:r>
            <a:r>
              <a:rPr lang="en-US" sz="2600" dirty="0">
                <a:latin typeface="SB Sans Display Light"/>
              </a:rPr>
              <a:t> HTTP</a:t>
            </a:r>
            <a:endParaRPr lang="ru-RU" sz="2600" dirty="0">
              <a:latin typeface="SB Sans Display Light"/>
            </a:endParaRP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064A8BA1-0A9A-491E-BA4C-8C0D4F6662B1}"/>
              </a:ext>
            </a:extLst>
          </p:cNvPr>
          <p:cNvGrpSpPr/>
          <p:nvPr/>
        </p:nvGrpSpPr>
        <p:grpSpPr>
          <a:xfrm>
            <a:off x="6050544" y="5452401"/>
            <a:ext cx="1703979" cy="864096"/>
            <a:chOff x="5028015" y="4936300"/>
            <a:chExt cx="1703979" cy="864096"/>
          </a:xfrm>
        </p:grpSpPr>
        <p:sp>
          <p:nvSpPr>
            <p:cNvPr id="14" name="Прямоугольник: скругленные углы 13">
              <a:extLst>
                <a:ext uri="{FF2B5EF4-FFF2-40B4-BE49-F238E27FC236}">
                  <a16:creationId xmlns:a16="http://schemas.microsoft.com/office/drawing/2014/main" id="{0EE746A8-FB8F-4A63-8EC5-7B5E96A15BB5}"/>
                </a:ext>
              </a:extLst>
            </p:cNvPr>
            <p:cNvSpPr/>
            <p:nvPr/>
          </p:nvSpPr>
          <p:spPr bwMode="auto">
            <a:xfrm>
              <a:off x="5028015" y="4936300"/>
              <a:ext cx="1703979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ru-RU" sz="2600" dirty="0">
                  <a:latin typeface="SB Sans Display Light"/>
                </a:rPr>
                <a:t>СУБД</a:t>
              </a:r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426FF144-545B-4902-BAEF-3503E98830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1861" y="5036938"/>
              <a:ext cx="715659" cy="715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E33DBAA-7F50-45A6-B588-DCEC382141E7}"/>
              </a:ext>
            </a:extLst>
          </p:cNvPr>
          <p:cNvSpPr txBox="1"/>
          <p:nvPr/>
        </p:nvSpPr>
        <p:spPr bwMode="auto">
          <a:xfrm>
            <a:off x="4659067" y="4953770"/>
            <a:ext cx="264311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latin typeface="SB Sans Display Light"/>
              </a:rPr>
              <a:t>Сохраняем решение</a:t>
            </a:r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D09AA5DD-AAD8-42E2-8575-384279B4D696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>
            <a:off x="6902534" y="3737708"/>
            <a:ext cx="0" cy="17146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ED8B2C4A-A8E2-4670-8F91-566458FF33B3}"/>
              </a:ext>
            </a:extLst>
          </p:cNvPr>
          <p:cNvGrpSpPr/>
          <p:nvPr/>
        </p:nvGrpSpPr>
        <p:grpSpPr>
          <a:xfrm>
            <a:off x="9146077" y="2880224"/>
            <a:ext cx="1819836" cy="864096"/>
            <a:chOff x="4928918" y="2270225"/>
            <a:chExt cx="1819836" cy="864096"/>
          </a:xfrm>
        </p:grpSpPr>
        <p:sp>
          <p:nvSpPr>
            <p:cNvPr id="23" name="Прямоугольник: скругленные углы 22">
              <a:extLst>
                <a:ext uri="{FF2B5EF4-FFF2-40B4-BE49-F238E27FC236}">
                  <a16:creationId xmlns:a16="http://schemas.microsoft.com/office/drawing/2014/main" id="{2084686A-2076-4311-B2B8-E3BEF169552D}"/>
                </a:ext>
              </a:extLst>
            </p:cNvPr>
            <p:cNvSpPr/>
            <p:nvPr/>
          </p:nvSpPr>
          <p:spPr>
            <a:xfrm>
              <a:off x="4928918" y="2270225"/>
              <a:ext cx="1819836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sz="2600" dirty="0">
                  <a:latin typeface="SB Sans Display Light"/>
                </a:rPr>
                <a:t>Kafka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24" name="Picture 6">
              <a:extLst>
                <a:ext uri="{FF2B5EF4-FFF2-40B4-BE49-F238E27FC236}">
                  <a16:creationId xmlns:a16="http://schemas.microsoft.com/office/drawing/2014/main" id="{09838E88-0FEF-46A6-8ECF-646015850F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3147" y="2417274"/>
              <a:ext cx="812706" cy="606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EBAD03E-6D68-4660-BA5B-B595645C1000}"/>
              </a:ext>
            </a:extLst>
          </p:cNvPr>
          <p:cNvSpPr txBox="1"/>
          <p:nvPr/>
        </p:nvSpPr>
        <p:spPr>
          <a:xfrm>
            <a:off x="8557242" y="1466127"/>
            <a:ext cx="279655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latin typeface="SB Sans Display Light"/>
              </a:rPr>
              <a:t>Кладем в очередь тестирования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422A443-0AE6-42AC-9938-7B1196322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pPr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083972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961</TotalTime>
  <Words>1235</Words>
  <Application>Microsoft Office PowerPoint</Application>
  <PresentationFormat>Широкоэкранный</PresentationFormat>
  <Paragraphs>267</Paragraphs>
  <Slides>35</Slides>
  <Notes>23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43" baseType="lpstr">
      <vt:lpstr>Arial</vt:lpstr>
      <vt:lpstr>Calibri</vt:lpstr>
      <vt:lpstr>Calibri Light</vt:lpstr>
      <vt:lpstr>JetBrains Mono</vt:lpstr>
      <vt:lpstr>SB Sans Display Light</vt:lpstr>
      <vt:lpstr>SB Sans Display Regular</vt:lpstr>
      <vt:lpstr>ui-sans-serif</vt:lpstr>
      <vt:lpstr>Тема Office</vt:lpstr>
      <vt:lpstr>Презентация PowerPoint</vt:lpstr>
      <vt:lpstr>Актуальность выбранной темы</vt:lpstr>
      <vt:lpstr>Цели и задачи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Результаты тестирования - пример junit.xml</vt:lpstr>
      <vt:lpstr>Презентация PowerPoint</vt:lpstr>
      <vt:lpstr>Презентация PowerPoint</vt:lpstr>
      <vt:lpstr>Диаграмма компонентов платформы</vt:lpstr>
      <vt:lpstr>База данных</vt:lpstr>
      <vt:lpstr>Предоставление статистики</vt:lpstr>
      <vt:lpstr>Презентация PowerPoint</vt:lpstr>
      <vt:lpstr>Презентация PowerPoint</vt:lpstr>
      <vt:lpstr>Сравнение с существующими аналогами</vt:lpstr>
      <vt:lpstr>Презентация PowerPoint</vt:lpstr>
      <vt:lpstr>Спасибо за внимание!</vt:lpstr>
      <vt:lpstr>Презентация PowerPoint</vt:lpstr>
      <vt:lpstr>Презентация PowerPoint</vt:lpstr>
      <vt:lpstr>Презентация PowerPoint</vt:lpstr>
      <vt:lpstr>Редактирование задачи</vt:lpstr>
      <vt:lpstr>Добавление пользовательской задачи</vt:lpstr>
      <vt:lpstr>JSON Schema</vt:lpstr>
      <vt:lpstr>Совместное редактирование</vt:lpstr>
      <vt:lpstr>Совместное редактирование через WebRTC</vt:lpstr>
      <vt:lpstr>Совместное редактирование через WebSocket</vt:lpstr>
      <vt:lpstr>Выбранные средства разработки</vt:lpstr>
      <vt:lpstr>Презентация PowerPoint</vt:lpstr>
      <vt:lpstr>Карта сайта</vt:lpstr>
      <vt:lpstr>Алгоритм запуска тестирования решения</vt:lpstr>
      <vt:lpstr>Диаграммы классов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Онлайн-платформа с алгоритмическими задачами по программированию «SupremeCode»</dc:title>
  <dc:creator>Danil</dc:creator>
  <cp:lastModifiedBy>Danil</cp:lastModifiedBy>
  <cp:revision>204</cp:revision>
  <dcterms:created xsi:type="dcterms:W3CDTF">2024-05-26T17:31:02Z</dcterms:created>
  <dcterms:modified xsi:type="dcterms:W3CDTF">2024-06-16T13:50:09Z</dcterms:modified>
</cp:coreProperties>
</file>